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983" r:id="rId5"/>
    <p:sldId id="293" r:id="rId6"/>
    <p:sldId id="379" r:id="rId7"/>
    <p:sldId id="3034" r:id="rId8"/>
    <p:sldId id="3035" r:id="rId9"/>
    <p:sldId id="3036" r:id="rId10"/>
    <p:sldId id="2969" r:id="rId11"/>
    <p:sldId id="984" r:id="rId12"/>
    <p:sldId id="392" r:id="rId13"/>
    <p:sldId id="259" r:id="rId14"/>
    <p:sldId id="2982" r:id="rId15"/>
    <p:sldId id="377" r:id="rId16"/>
    <p:sldId id="982" r:id="rId17"/>
    <p:sldId id="2958" r:id="rId18"/>
    <p:sldId id="986" r:id="rId19"/>
    <p:sldId id="2926" r:id="rId20"/>
    <p:sldId id="1003" r:id="rId21"/>
    <p:sldId id="928" r:id="rId22"/>
    <p:sldId id="993" r:id="rId23"/>
    <p:sldId id="2983" r:id="rId24"/>
    <p:sldId id="3033" r:id="rId25"/>
    <p:sldId id="2936" r:id="rId26"/>
    <p:sldId id="2979" r:id="rId27"/>
    <p:sldId id="2985" r:id="rId28"/>
    <p:sldId id="3037" r:id="rId29"/>
    <p:sldId id="3038" r:id="rId30"/>
    <p:sldId id="3031" r:id="rId31"/>
    <p:sldId id="3032" r:id="rId32"/>
    <p:sldId id="3012" r:id="rId33"/>
    <p:sldId id="987" r:id="rId34"/>
    <p:sldId id="3039" r:id="rId35"/>
    <p:sldId id="967" r:id="rId36"/>
    <p:sldId id="474" r:id="rId37"/>
    <p:sldId id="958" r:id="rId38"/>
    <p:sldId id="971" r:id="rId39"/>
    <p:sldId id="258" r:id="rId40"/>
    <p:sldId id="968" r:id="rId41"/>
    <p:sldId id="365" r:id="rId42"/>
    <p:sldId id="943" r:id="rId43"/>
    <p:sldId id="410" r:id="rId44"/>
    <p:sldId id="901" r:id="rId45"/>
    <p:sldId id="895" r:id="rId46"/>
    <p:sldId id="290" r:id="rId47"/>
    <p:sldId id="944" r:id="rId48"/>
    <p:sldId id="456" r:id="rId49"/>
    <p:sldId id="455" r:id="rId50"/>
    <p:sldId id="924" r:id="rId51"/>
    <p:sldId id="260" r:id="rId52"/>
    <p:sldId id="988" r:id="rId53"/>
    <p:sldId id="3040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54DEF1-5BA4-CA4B-8356-5329D8FC25D7}">
          <p14:sldIdLst>
            <p14:sldId id="256"/>
          </p14:sldIdLst>
        </p14:section>
        <p14:section name="Context" id="{93EC5C0F-61B7-9044-AC5D-17FFD9C0BD2B}">
          <p14:sldIdLst>
            <p14:sldId id="983"/>
            <p14:sldId id="293"/>
            <p14:sldId id="379"/>
            <p14:sldId id="3034"/>
            <p14:sldId id="3035"/>
            <p14:sldId id="3036"/>
            <p14:sldId id="2969"/>
          </p14:sldIdLst>
        </p14:section>
        <p14:section name="Goal" id="{5EC985D9-F143-7D49-9FF6-38F474F6BED8}">
          <p14:sldIdLst>
            <p14:sldId id="984"/>
            <p14:sldId id="392"/>
          </p14:sldIdLst>
        </p14:section>
        <p14:section name="Criteria" id="{2A846EB3-A59E-4F45-B4FD-4FA29A7065B6}">
          <p14:sldIdLst>
            <p14:sldId id="259"/>
            <p14:sldId id="2982"/>
            <p14:sldId id="377"/>
          </p14:sldIdLst>
        </p14:section>
        <p14:section name="Output" id="{CD81C740-4F25-134C-8F92-C16D2BEC1BD8}">
          <p14:sldIdLst>
            <p14:sldId id="982"/>
            <p14:sldId id="2958"/>
          </p14:sldIdLst>
        </p14:section>
        <p14:section name="Organized Activities" id="{EB3C3714-8969-F748-A3EB-E41E4FBB3C59}">
          <p14:sldIdLst>
            <p14:sldId id="986"/>
            <p14:sldId id="2926"/>
            <p14:sldId id="1003"/>
            <p14:sldId id="928"/>
            <p14:sldId id="993"/>
            <p14:sldId id="2983"/>
            <p14:sldId id="3033"/>
            <p14:sldId id="2936"/>
            <p14:sldId id="2979"/>
            <p14:sldId id="2985"/>
            <p14:sldId id="3037"/>
            <p14:sldId id="3038"/>
            <p14:sldId id="3031"/>
            <p14:sldId id="3032"/>
            <p14:sldId id="3012"/>
            <p14:sldId id="987"/>
          </p14:sldIdLst>
        </p14:section>
        <p14:section name="Input" id="{80DF5C6D-B734-D545-8CE8-C09445DD74B7}">
          <p14:sldIdLst>
            <p14:sldId id="3039"/>
            <p14:sldId id="967"/>
            <p14:sldId id="474"/>
            <p14:sldId id="958"/>
            <p14:sldId id="971"/>
            <p14:sldId id="258"/>
            <p14:sldId id="968"/>
            <p14:sldId id="365"/>
            <p14:sldId id="943"/>
            <p14:sldId id="410"/>
            <p14:sldId id="901"/>
            <p14:sldId id="895"/>
            <p14:sldId id="290"/>
            <p14:sldId id="944"/>
            <p14:sldId id="456"/>
            <p14:sldId id="455"/>
            <p14:sldId id="924"/>
          </p14:sldIdLst>
        </p14:section>
        <p14:section name="Boundary Conditions" id="{B1A08D50-9350-814D-9651-ED8E098E7696}">
          <p14:sldIdLst>
            <p14:sldId id="260"/>
            <p14:sldId id="988"/>
            <p14:sldId id="3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94714"/>
  </p:normalViewPr>
  <p:slideViewPr>
    <p:cSldViewPr snapToGrid="0">
      <p:cViewPr varScale="1">
        <p:scale>
          <a:sx n="202" d="100"/>
          <a:sy n="202" d="100"/>
        </p:scale>
        <p:origin x="5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44120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7828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821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37090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7668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48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87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36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53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998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5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68956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4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6412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81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6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4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9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2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0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3139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1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896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80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4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5420-BDF6-0A4F-9A04-F894B386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5E3D-10B6-7145-BA23-013BEA83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B85C-DFB6-1B41-A5D1-7705715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3B8-8D74-E94F-8C60-65FB4CE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560D-F949-2547-81A9-FF54115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1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C6F-CEC2-0049-BC10-620D050B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C1E6-98C9-F34D-AF5E-A7AB2C96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B145-1E77-4B41-A9FE-F176618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3C5-934D-E646-BF4E-D1E406D5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F3C32-652F-A340-A687-B0E4BB2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543-A71E-1D4E-8E64-9AC09FCA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A11E-9B89-8343-848B-DFB7E5E0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200C-A1F4-B04D-8836-183DE3F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0BBE-655F-F046-8936-F68A58F1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0CE2-AD47-D949-B00F-4BB57DD1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BA92-2B42-A943-96C8-7E46E27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814-FB8C-AB4A-9174-4D32BA35F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09D8-4296-F341-AC3E-3C10C0868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F11A-AEF8-4140-887E-7970879F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C8B-1209-C344-B173-5BF24FD6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B894-C4E2-5346-AB13-A169FED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BF7-95B2-F041-BEAE-B3B047A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F874-701A-E442-8047-042749C5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A887-28C5-ED4F-9469-E69363A9C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FA7B-4FB7-EF4D-A199-334C1A2D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90B2-AEE9-D04F-9689-DF8E08F0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A437C-E4DF-1949-AC27-0B16010C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9243-2143-5C4B-9716-A7346F8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C70E-7391-9A48-98E3-E107FCD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CD7-9594-A04C-BBB1-4D079F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34C-779C-0F4C-A13E-5DCEF83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A925-5B69-564B-95B7-AB8455B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017A5-6F81-324C-AAA3-750C44D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094-FC0C-0B4C-84CF-21B3BE0F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4BAA6-ED51-574B-A13D-8A27EC3F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514E-6DDF-E640-80AF-8B477DA5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14D-A0E5-A345-8EF2-A63C4D4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C0F4-28F2-AD41-B015-C1799AE28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FDE1-3DED-0342-BC8F-5E7E9791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6DD6-982D-DD41-8CA1-3A6FFB42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0A05-DF67-C942-BA62-1A25698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4AE0-6576-B948-A4E1-C30484F5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0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E84-E5D5-734A-85F3-EBF2E568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F8FA7-1610-B04C-B1E4-83FC56015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E578-236E-B045-9F6F-36BAFBEB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6D5C-53BF-144E-8AEE-570251BD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98B4-3C2C-2241-B39A-1981DBC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628A-11BB-8F42-90C5-AC8DDFE9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97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B737-BBA2-7C4D-A687-64BC5E2C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43A3-5111-E640-AC2D-A2F2B6F3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0BFE-B17B-9242-BAA5-72BE717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F42D-80B2-5243-9C1D-D4BB3E3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09CF7-BDAF-F141-A728-A4AB24C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58BD5-6099-AC4A-86EA-02D97485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899C3-431F-E145-94AF-F4E26E1C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AFFA-6C77-524A-93B2-AA548667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2DBF-F27E-C343-91F9-1ECDCFA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D1F-9551-4F45-819F-25FF8EC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6" r:id="rId10"/>
    <p:sldLayoutId id="2147483697" r:id="rId11"/>
    <p:sldLayoutId id="214748369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40903-96E9-664F-BE5E-68F5FBC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B9785-5988-5C43-BDB6-C4F8B453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8082-D8A2-6746-A61D-07067071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D34-C4F8-1744-9C4E-DE7C669E8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EF3-B6CB-B644-9ABB-D5AB0E76E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31.tiff"/><Relationship Id="rId26" Type="http://schemas.openxmlformats.org/officeDocument/2006/relationships/image" Target="../media/image34.png"/><Relationship Id="rId39" Type="http://schemas.openxmlformats.org/officeDocument/2006/relationships/image" Target="../media/image13.jpeg"/><Relationship Id="rId21" Type="http://schemas.openxmlformats.org/officeDocument/2006/relationships/hyperlink" Target="https://awards.acm.org/about/2018-turing" TargetMode="External"/><Relationship Id="rId34" Type="http://schemas.openxmlformats.org/officeDocument/2006/relationships/image" Target="../media/image38.png"/><Relationship Id="rId7" Type="http://schemas.openxmlformats.org/officeDocument/2006/relationships/image" Target="../media/image25.tiff"/><Relationship Id="rId12" Type="http://schemas.openxmlformats.org/officeDocument/2006/relationships/image" Target="../media/image28.tiff"/><Relationship Id="rId17" Type="http://schemas.openxmlformats.org/officeDocument/2006/relationships/hyperlink" Target="https://creativecommons.org/" TargetMode="External"/><Relationship Id="rId25" Type="http://schemas.openxmlformats.org/officeDocument/2006/relationships/hyperlink" Target="https://www.amd.com/en" TargetMode="External"/><Relationship Id="rId33" Type="http://schemas.openxmlformats.org/officeDocument/2006/relationships/hyperlink" Target="https://www.mediawiki.org/wiki/MediaWiki" TargetMode="External"/><Relationship Id="rId38" Type="http://schemas.openxmlformats.org/officeDocument/2006/relationships/image" Target="../media/image40.png"/><Relationship Id="rId2" Type="http://schemas.openxmlformats.org/officeDocument/2006/relationships/image" Target="../media/image22.tiff"/><Relationship Id="rId16" Type="http://schemas.openxmlformats.org/officeDocument/2006/relationships/image" Target="../media/image30.png"/><Relationship Id="rId20" Type="http://schemas.openxmlformats.org/officeDocument/2006/relationships/image" Target="../media/image32.tiff"/><Relationship Id="rId29" Type="http://schemas.openxmlformats.org/officeDocument/2006/relationships/hyperlink" Target="https://bdtechtalks.com/2016/09/07/what-is-blockchai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sorflow.org/" TargetMode="External"/><Relationship Id="rId11" Type="http://schemas.openxmlformats.org/officeDocument/2006/relationships/hyperlink" Target="https://cloud.google.com/tpu/docs/tpus" TargetMode="External"/><Relationship Id="rId24" Type="http://schemas.openxmlformats.org/officeDocument/2006/relationships/image" Target="../media/image33.jpeg"/><Relationship Id="rId32" Type="http://schemas.openxmlformats.org/officeDocument/2006/relationships/image" Target="../media/image37.png"/><Relationship Id="rId37" Type="http://schemas.openxmlformats.org/officeDocument/2006/relationships/hyperlink" Target="http://holacracy.org/" TargetMode="External"/><Relationship Id="rId40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hyperlink" Target="https://medium.com/@abhinavtripathy99/arm-the-computing-architecture-of-the-future-a7ca8f6cfdae" TargetMode="External"/><Relationship Id="rId28" Type="http://schemas.openxmlformats.org/officeDocument/2006/relationships/image" Target="../media/image35.png"/><Relationship Id="rId36" Type="http://schemas.openxmlformats.org/officeDocument/2006/relationships/image" Target="../media/image39.png"/><Relationship Id="rId10" Type="http://schemas.openxmlformats.org/officeDocument/2006/relationships/image" Target="../media/image27.tiff"/><Relationship Id="rId19" Type="http://schemas.openxmlformats.org/officeDocument/2006/relationships/image" Target="../media/image11.jpeg"/><Relationship Id="rId31" Type="http://schemas.openxmlformats.org/officeDocument/2006/relationships/hyperlink" Target="https://www.blender.org/" TargetMode="External"/><Relationship Id="rId4" Type="http://schemas.openxmlformats.org/officeDocument/2006/relationships/hyperlink" Target="http://wikipedia.org/" TargetMode="External"/><Relationship Id="rId9" Type="http://schemas.openxmlformats.org/officeDocument/2006/relationships/hyperlink" Target="http://nvidia.com/" TargetMode="External"/><Relationship Id="rId14" Type="http://schemas.openxmlformats.org/officeDocument/2006/relationships/hyperlink" Target="http://xlp.mit.edu/" TargetMode="External"/><Relationship Id="rId22" Type="http://schemas.openxmlformats.org/officeDocument/2006/relationships/image" Target="../media/image12.jpeg"/><Relationship Id="rId27" Type="http://schemas.openxmlformats.org/officeDocument/2006/relationships/hyperlink" Target="https://quantumcomputing.stackexchange.com/questions/9067/how-is-a-quantum-computer-programmed" TargetMode="External"/><Relationship Id="rId30" Type="http://schemas.openxmlformats.org/officeDocument/2006/relationships/image" Target="../media/image36.png"/><Relationship Id="rId35" Type="http://schemas.openxmlformats.org/officeDocument/2006/relationships/hyperlink" Target="http://github.com/" TargetMode="External"/><Relationship Id="rId8" Type="http://schemas.openxmlformats.org/officeDocument/2006/relationships/image" Target="../media/image26.tiff"/><Relationship Id="rId3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4969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youtu.be/3hspKYIn5ds?t=29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010370183004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hyperlink" Target="http://toyhouse.wiki:81/" TargetMode="Externa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player.com/slide/8506871/" TargetMode="External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notesSlide" Target="../notesSlides/notesSlide7.xml"/><Relationship Id="rId21" Type="http://schemas.openxmlformats.org/officeDocument/2006/relationships/hyperlink" Target="https://en.wikipedia.org/wiki/K_computer#/media/File:%E4%BA%AC%E3%82%B3%E3%83%B3%E3%83%94%E3%83%A5%E3%83%BC%E3%82%BF_(32588659510).jpg" TargetMode="External"/><Relationship Id="rId7" Type="http://schemas.openxmlformats.org/officeDocument/2006/relationships/image" Target="../media/image48.jpeg"/><Relationship Id="rId12" Type="http://schemas.openxmlformats.org/officeDocument/2006/relationships/hyperlink" Target="https://quantumcomputing.stackexchange.com/questions/9067/how-is-a-quantum-computer-programmed" TargetMode="External"/><Relationship Id="rId17" Type="http://schemas.openxmlformats.org/officeDocument/2006/relationships/image" Target="../media/image54.png"/><Relationship Id="rId25" Type="http://schemas.openxmlformats.org/officeDocument/2006/relationships/hyperlink" Target="https://en.wikipedia.org/wiki/MS-DOS" TargetMode="External"/><Relationship Id="rId2" Type="http://schemas.openxmlformats.org/officeDocument/2006/relationships/slideLayout" Target="../slideLayouts/slideLayout11.xml"/><Relationship Id="rId16" Type="http://schemas.openxmlformats.org/officeDocument/2006/relationships/hyperlink" Target="https://bdtechtalks.com/2016/09/07/what-is-blockchain/" TargetMode="External"/><Relationship Id="rId20" Type="http://schemas.openxmlformats.org/officeDocument/2006/relationships/image" Target="../media/image56.tiff"/><Relationship Id="rId29" Type="http://schemas.openxmlformats.org/officeDocument/2006/relationships/hyperlink" Target="https://coq.inria.fr/" TargetMode="External"/><Relationship Id="rId1" Type="http://schemas.openxmlformats.org/officeDocument/2006/relationships/tags" Target="../tags/tag1.xml"/><Relationship Id="rId6" Type="http://schemas.openxmlformats.org/officeDocument/2006/relationships/hyperlink" Target="https://lamport.azurewebsites.net/tla/tla.html" TargetMode="External"/><Relationship Id="rId11" Type="http://schemas.openxmlformats.org/officeDocument/2006/relationships/image" Target="../media/image50.png"/><Relationship Id="rId24" Type="http://schemas.openxmlformats.org/officeDocument/2006/relationships/image" Target="../media/image58.png"/><Relationship Id="rId5" Type="http://schemas.openxmlformats.org/officeDocument/2006/relationships/image" Target="../media/image47.png"/><Relationship Id="rId15" Type="http://schemas.openxmlformats.org/officeDocument/2006/relationships/image" Target="../media/image53.tiff"/><Relationship Id="rId23" Type="http://schemas.openxmlformats.org/officeDocument/2006/relationships/hyperlink" Target="https://ccl.northwestern.edu/netlogo/" TargetMode="External"/><Relationship Id="rId28" Type="http://schemas.openxmlformats.org/officeDocument/2006/relationships/image" Target="../media/image60.jpeg"/><Relationship Id="rId10" Type="http://schemas.openxmlformats.org/officeDocument/2006/relationships/hyperlink" Target="http://www.kframework.org/tool/run/?autoload=tutorial/1_k/1_lambda/lesson_1/lambda.k" TargetMode="External"/><Relationship Id="rId19" Type="http://schemas.openxmlformats.org/officeDocument/2006/relationships/hyperlink" Target="http://nvidia.com/" TargetMode="External"/><Relationship Id="rId31" Type="http://schemas.openxmlformats.org/officeDocument/2006/relationships/image" Target="../media/image62.png"/><Relationship Id="rId4" Type="http://schemas.openxmlformats.org/officeDocument/2006/relationships/hyperlink" Target="https://www.paladion.net/devsecops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2" Type="http://schemas.openxmlformats.org/officeDocument/2006/relationships/image" Target="../media/image57.png"/><Relationship Id="rId27" Type="http://schemas.openxmlformats.org/officeDocument/2006/relationships/hyperlink" Target="http://www.wolframalpha.com/" TargetMode="External"/><Relationship Id="rId30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wiki:81/images/7/7a/%E6%95%B0%E5%AD%97%E5%87%BA%E7%89%88%E5%B7%A5%E4%BD%9C%E6%B5%8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hyperlink" Target="https://dzone.com/articles/learn-how-to-setup-a-cicd-pipeline-from-scratch" TargetMode="Externa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hyperlink" Target="https://youtu.be/eSaIKHQOo4c?t=168" TargetMode="External"/><Relationship Id="rId7" Type="http://schemas.openxmlformats.org/officeDocument/2006/relationships/hyperlink" Target="https://medium.com/epicenterpodcast/the-k-framework-formal-verification-efforts-in-the-blockchain-space-1651b789e5d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hyperlink" Target="https://medium.com/@rv_inc/k-framework-an-overview-2f82f91c1a37" TargetMode="External"/><Relationship Id="rId4" Type="http://schemas.openxmlformats.org/officeDocument/2006/relationships/image" Target="../media/image65.png"/><Relationship Id="rId9" Type="http://schemas.openxmlformats.org/officeDocument/2006/relationships/hyperlink" Target="https://medium.com/@koholaa?source=post_page-----1651b789e5d4--------------------------------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1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hyperlink" Target="https://en.wikipedia.org/wiki/Henri_Poincar%C3%A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YHQcXVp4F4?t=15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youtu.be/zxAV_Re4OWA?t=23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YDw4YxT-FM?t=39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hyperlink" Target="https://youtu.be/VOKgMJEc_ro?t=226" TargetMode="External"/><Relationship Id="rId3" Type="http://schemas.openxmlformats.org/officeDocument/2006/relationships/hyperlink" Target="https://youtu.be/VOKgMJEc_ro" TargetMode="External"/><Relationship Id="rId21" Type="http://schemas.openxmlformats.org/officeDocument/2006/relationships/image" Target="../media/image91.png"/><Relationship Id="rId7" Type="http://schemas.openxmlformats.org/officeDocument/2006/relationships/image" Target="../media/image83.png"/><Relationship Id="rId12" Type="http://schemas.openxmlformats.org/officeDocument/2006/relationships/hyperlink" Target="https://youtu.be/VOKgMJEc_ro?t=147" TargetMode="External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youtu.be/VOKgMJEc_ro?t=200" TargetMode="External"/><Relationship Id="rId20" Type="http://schemas.openxmlformats.org/officeDocument/2006/relationships/hyperlink" Target="https://youtu.be/VOKgMJEc_ro?t=26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VOKgMJEc_ro?t=228" TargetMode="External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88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hyperlink" Target="https://youtu.be/VOKgMJEc_ro?t=60" TargetMode="External"/><Relationship Id="rId9" Type="http://schemas.openxmlformats.org/officeDocument/2006/relationships/hyperlink" Target="https://youtu.be/VOKgMJEc_ro?t=91" TargetMode="External"/><Relationship Id="rId14" Type="http://schemas.openxmlformats.org/officeDocument/2006/relationships/hyperlink" Target="https://youtu.be/VOKgMJEc_ro?t=159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GTW2EYuaDEthocEP30xQtg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APPhysics/QFT_Sims" TargetMode="External"/><Relationship Id="rId5" Type="http://schemas.openxmlformats.org/officeDocument/2006/relationships/image" Target="../media/image92.png"/><Relationship Id="rId4" Type="http://schemas.openxmlformats.org/officeDocument/2006/relationships/hyperlink" Target="https://youtu.be/MVqOfEYzwF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XnZ-HFoOz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hyperlink" Target="https://youtu.be/LE0SSLizYUI?t=48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m5u68t6kPI?t=64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9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qilotech.com%2Fblog%2Fokr-for-executing-your-ceos-priorities%2F&amp;psig=AOvVaw08aVXNP7uzRCL8BvLccdtb&amp;ust=1600128161193000&amp;source=images&amp;cd=vfe&amp;ved=2ahUKEwj2gLWGrOfrAhXUHysKHbM0A4MQjRx6BAgAEAc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8.png"/><Relationship Id="rId5" Type="http://schemas.microsoft.com/office/2007/relationships/hdphoto" Target="../media/hdphoto1.wdp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ysics" TargetMode="External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ology" TargetMode="External"/><Relationship Id="rId11" Type="http://schemas.openxmlformats.org/officeDocument/2006/relationships/image" Target="../media/image112.jpeg"/><Relationship Id="rId5" Type="http://schemas.openxmlformats.org/officeDocument/2006/relationships/image" Target="../media/image46.png"/><Relationship Id="rId10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://toyhouse.wiki:81/" TargetMode="External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06.png"/><Relationship Id="rId12" Type="http://schemas.openxmlformats.org/officeDocument/2006/relationships/diagramQuickStyle" Target="../diagrams/quickStyl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0" Type="http://schemas.openxmlformats.org/officeDocument/2006/relationships/diagramData" Target="../diagrams/data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9.png"/><Relationship Id="rId14" Type="http://schemas.microsoft.com/office/2007/relationships/diagramDrawing" Target="../diagrams/drawing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jpeg"/><Relationship Id="rId5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hyperlink" Target="https://www.smithsonianmag.com/history/decoding-antikythera-mechanism-first-computer-180953979/" TargetMode="External"/><Relationship Id="rId7" Type="http://schemas.openxmlformats.org/officeDocument/2006/relationships/hyperlink" Target="https://youtu.be/UpLcnAIpVRA?t=214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hyperlink" Target="https://www.vox.com/science-and-health/2017/5/17/15646450/antikythera-mechanism-greek-computer-astronomy-google-doodle" TargetMode="External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7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128.png"/><Relationship Id="rId10" Type="http://schemas.openxmlformats.org/officeDocument/2006/relationships/image" Target="../media/image131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4.xml"/><Relationship Id="rId18" Type="http://schemas.openxmlformats.org/officeDocument/2006/relationships/diagramLayout" Target="../diagrams/layout5.xml"/><Relationship Id="rId26" Type="http://schemas.openxmlformats.org/officeDocument/2006/relationships/image" Target="../media/image140.png"/><Relationship Id="rId3" Type="http://schemas.openxmlformats.org/officeDocument/2006/relationships/diagramLayout" Target="../diagrams/layout3.xml"/><Relationship Id="rId21" Type="http://schemas.microsoft.com/office/2007/relationships/diagramDrawing" Target="../diagrams/drawing5.xml"/><Relationship Id="rId7" Type="http://schemas.openxmlformats.org/officeDocument/2006/relationships/image" Target="../media/image135.png"/><Relationship Id="rId12" Type="http://schemas.openxmlformats.org/officeDocument/2006/relationships/diagramQuickStyle" Target="../diagrams/quickStyle4.xml"/><Relationship Id="rId17" Type="http://schemas.openxmlformats.org/officeDocument/2006/relationships/diagramData" Target="../diagrams/data5.xml"/><Relationship Id="rId25" Type="http://schemas.openxmlformats.org/officeDocument/2006/relationships/image" Target="../media/image139.jpeg"/><Relationship Id="rId2" Type="http://schemas.openxmlformats.org/officeDocument/2006/relationships/diagramData" Target="../diagrams/data3.xml"/><Relationship Id="rId16" Type="http://schemas.openxmlformats.org/officeDocument/2006/relationships/image" Target="../media/image137.png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diagramLayout" Target="../diagrams/layout4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136.png"/><Relationship Id="rId23" Type="http://schemas.openxmlformats.org/officeDocument/2006/relationships/image" Target="../media/image138.png"/><Relationship Id="rId28" Type="http://schemas.openxmlformats.org/officeDocument/2006/relationships/diagramLayout" Target="../diagrams/layout6.xml"/><Relationship Id="rId10" Type="http://schemas.openxmlformats.org/officeDocument/2006/relationships/diagramData" Target="../diagrams/data4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2.jpeg"/><Relationship Id="rId14" Type="http://schemas.microsoft.com/office/2007/relationships/diagramDrawing" Target="../diagrams/drawing4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143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image" Target="../media/image6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8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11.jpeg"/><Relationship Id="rId19" Type="http://schemas.openxmlformats.org/officeDocument/2006/relationships/image" Target="../media/image16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lVsel2XOjrE" TargetMode="Externa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8554"/>
            <a:ext cx="8520600" cy="3086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/>
            </a:br>
            <a:r>
              <a:rPr lang="en-US" sz="2800" dirty="0" err="1"/>
              <a:t>超越学科界限的认知基础</a:t>
            </a:r>
            <a:br>
              <a:rPr lang="en-US" sz="2800" dirty="0"/>
            </a:br>
            <a:r>
              <a:rPr lang="en-US" sz="2800" dirty="0"/>
              <a:t>Transdisciplinary Cognitive Foundation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Week 10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Artificial Intelligence and its Social Impacts</a:t>
            </a:r>
            <a:endParaRPr sz="2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altLang="zh-CN" dirty="0"/>
              <a:t>16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82759"/>
              </p:ext>
            </p:extLst>
          </p:nvPr>
        </p:nvGraphicFramePr>
        <p:xfrm>
          <a:off x="381002" y="1249401"/>
          <a:ext cx="1342996" cy="339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LiHei Pro" charset="-120"/>
                          <a:ea typeface="LiHei Pro" charset="-120"/>
                          <a:cs typeface="LiHei Pro" charset="-120"/>
                        </a:rPr>
                        <a:t>Scientific “Evolution”</a:t>
                      </a:r>
                      <a:endParaRPr lang="en-US" sz="900" b="0" dirty="0">
                        <a:solidFill>
                          <a:schemeClr val="tx1"/>
                        </a:solidFill>
                        <a:latin typeface="LiHei Pro" charset="-120"/>
                        <a:ea typeface="LiHei Pro" charset="-120"/>
                        <a:cs typeface="LiHei Pro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1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1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Hei" charset="-122"/>
                          <a:ea typeface="Hei" charset="-122"/>
                          <a:cs typeface="Hei" charset="-122"/>
                        </a:rPr>
                        <a:t>Conceptual</a:t>
                      </a:r>
                      <a:r>
                        <a:rPr lang="en-US" altLang="zh-CN" sz="9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Analogies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23363" y="1578178"/>
          <a:ext cx="1536997" cy="273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670610" y="1921078"/>
          <a:ext cx="1347711" cy="201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39456" y="2256917"/>
          <a:ext cx="1347711" cy="134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812795" y="2592757"/>
          <a:ext cx="1347711" cy="6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2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3944" y="763645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0889" y="1042868"/>
            <a:ext cx="123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0141" y="144686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000" b="1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Content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98803" y="2100592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Standard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5293" y="1863602"/>
            <a:ext cx="115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Resource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2534519"/>
            <a:ext cx="782576" cy="3358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3182570"/>
            <a:ext cx="797570" cy="310787"/>
          </a:xfrm>
          <a:prstGeom prst="rect">
            <a:avLst/>
          </a:prstGeom>
        </p:spPr>
      </p:pic>
      <p:pic>
        <p:nvPicPr>
          <p:cNvPr id="37" name="Picture 3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51" y="2189874"/>
            <a:ext cx="400987" cy="490297"/>
          </a:xfrm>
          <a:prstGeom prst="rect">
            <a:avLst/>
          </a:prstGeom>
        </p:spPr>
      </p:pic>
      <p:pic>
        <p:nvPicPr>
          <p:cNvPr id="38" name="Picture 3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978" y="2870356"/>
            <a:ext cx="504972" cy="3396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012" y="3891337"/>
            <a:ext cx="494459" cy="327848"/>
          </a:xfrm>
          <a:prstGeom prst="rect">
            <a:avLst/>
          </a:prstGeom>
        </p:spPr>
      </p:pic>
      <p:pic>
        <p:nvPicPr>
          <p:cNvPr id="41" name="Picture 40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139" y="3190223"/>
            <a:ext cx="472712" cy="348219"/>
          </a:xfrm>
          <a:prstGeom prst="rect">
            <a:avLst/>
          </a:prstGeom>
        </p:spPr>
      </p:pic>
      <p:pic>
        <p:nvPicPr>
          <p:cNvPr id="42" name="Picture 41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53" y="2566696"/>
            <a:ext cx="884452" cy="297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1" y="1485896"/>
            <a:ext cx="308094" cy="3777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76301" y="1531627"/>
            <a:ext cx="5693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T. Kuhn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1799" y="3599544"/>
            <a:ext cx="174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Collective learning systems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8382" y="4389951"/>
            <a:ext cx="18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Computing Architectures, Instrumentation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3934" y="4118205"/>
            <a:ext cx="162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Data Assets, Structures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0982" y="2235074"/>
            <a:ext cx="63190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Hinton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607" y="4250888"/>
            <a:ext cx="63511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G. Lakoff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7891" y="2890413"/>
            <a:ext cx="74892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S. Wolfram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4188" y="3578848"/>
            <a:ext cx="5437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Pearl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1995" y="3570632"/>
            <a:ext cx="1588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Governance Strategies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58" name="图片 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804" y="2927866"/>
            <a:ext cx="1063772" cy="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3658" y="4600453"/>
            <a:ext cx="168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Encoding strategy, Ontology, Epistemology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640" y="4379816"/>
            <a:ext cx="753959" cy="431559"/>
          </a:xfrm>
          <a:prstGeom prst="rect">
            <a:avLst/>
          </a:prstGeom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51" y="1477360"/>
            <a:ext cx="1102004" cy="416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0" y="2821113"/>
            <a:ext cx="290725" cy="380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133" y="2482397"/>
            <a:ext cx="593958" cy="8909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79619" y="4157646"/>
            <a:ext cx="178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kumimoji="1" lang="en-US" altLang="zh-CN" sz="1200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Extreme Learning Process</a:t>
            </a:r>
            <a:endParaRPr kumimoji="1" lang="zh-CN" altLang="en-US" sz="1200" kern="1200" dirty="0">
              <a:solidFill>
                <a:schemeClr val="tx1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A76D70-C887-914F-8197-9DE8F59746D3}"/>
              </a:ext>
            </a:extLst>
          </p:cNvPr>
          <p:cNvSpPr txBox="1"/>
          <p:nvPr/>
        </p:nvSpPr>
        <p:spPr>
          <a:xfrm>
            <a:off x="2558573" y="132817"/>
            <a:ext cx="408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An integrated (ethical) architecture </a:t>
            </a:r>
          </a:p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to implement the Master Algorithm</a:t>
            </a:r>
          </a:p>
        </p:txBody>
      </p:sp>
      <p:pic>
        <p:nvPicPr>
          <p:cNvPr id="2" name="Picture 1">
            <a:hlinkClick r:id="rId21"/>
            <a:extLst>
              <a:ext uri="{FF2B5EF4-FFF2-40B4-BE49-F238E27FC236}">
                <a16:creationId xmlns:a16="http://schemas.microsoft.com/office/drawing/2014/main" id="{16C4E73A-1256-C844-A846-D4A83B067C3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6" y="2194767"/>
            <a:ext cx="307409" cy="348607"/>
          </a:xfrm>
          <a:prstGeom prst="rect">
            <a:avLst/>
          </a:prstGeom>
        </p:spPr>
      </p:pic>
      <p:pic>
        <p:nvPicPr>
          <p:cNvPr id="10" name="Picture 9">
            <a:hlinkClick r:id="rId23"/>
            <a:extLst>
              <a:ext uri="{FF2B5EF4-FFF2-40B4-BE49-F238E27FC236}">
                <a16:creationId xmlns:a16="http://schemas.microsoft.com/office/drawing/2014/main" id="{74C60FA4-4D7F-454C-9D30-0CD12EAD078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337" y="3961263"/>
            <a:ext cx="502660" cy="187995"/>
          </a:xfrm>
          <a:prstGeom prst="rect">
            <a:avLst/>
          </a:prstGeom>
        </p:spPr>
      </p:pic>
      <p:pic>
        <p:nvPicPr>
          <p:cNvPr id="12" name="Picture 11">
            <a:hlinkClick r:id="rId25"/>
            <a:extLst>
              <a:ext uri="{FF2B5EF4-FFF2-40B4-BE49-F238E27FC236}">
                <a16:creationId xmlns:a16="http://schemas.microsoft.com/office/drawing/2014/main" id="{3DC277BB-65B4-744C-A692-43D6D874073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459" y="3896225"/>
            <a:ext cx="348219" cy="348219"/>
          </a:xfrm>
          <a:prstGeom prst="rect">
            <a:avLst/>
          </a:prstGeom>
        </p:spPr>
      </p:pic>
      <p:pic>
        <p:nvPicPr>
          <p:cNvPr id="13" name="Picture 12">
            <a:hlinkClick r:id="rId27"/>
            <a:extLst>
              <a:ext uri="{FF2B5EF4-FFF2-40B4-BE49-F238E27FC236}">
                <a16:creationId xmlns:a16="http://schemas.microsoft.com/office/drawing/2014/main" id="{933A3D0E-3305-1441-BE9A-8B3CFED8861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644" y="1774001"/>
            <a:ext cx="316741" cy="308257"/>
          </a:xfrm>
          <a:prstGeom prst="rect">
            <a:avLst/>
          </a:prstGeom>
        </p:spPr>
      </p:pic>
      <p:pic>
        <p:nvPicPr>
          <p:cNvPr id="14" name="Picture 13">
            <a:hlinkClick r:id="rId29"/>
            <a:extLst>
              <a:ext uri="{FF2B5EF4-FFF2-40B4-BE49-F238E27FC236}">
                <a16:creationId xmlns:a16="http://schemas.microsoft.com/office/drawing/2014/main" id="{CD5524FE-B6E2-7241-80F0-BFDC10893A2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83" y="912945"/>
            <a:ext cx="456739" cy="510536"/>
          </a:xfrm>
          <a:prstGeom prst="rect">
            <a:avLst/>
          </a:prstGeom>
        </p:spPr>
      </p:pic>
      <p:pic>
        <p:nvPicPr>
          <p:cNvPr id="16" name="Picture 15">
            <a:hlinkClick r:id="rId31"/>
            <a:extLst>
              <a:ext uri="{FF2B5EF4-FFF2-40B4-BE49-F238E27FC236}">
                <a16:creationId xmlns:a16="http://schemas.microsoft.com/office/drawing/2014/main" id="{9AD5FB2D-FD71-7347-ABB4-A1037828A0E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31" y="3624429"/>
            <a:ext cx="498925" cy="408300"/>
          </a:xfrm>
          <a:prstGeom prst="rect">
            <a:avLst/>
          </a:prstGeom>
        </p:spPr>
      </p:pic>
      <p:pic>
        <p:nvPicPr>
          <p:cNvPr id="17" name="Picture 16">
            <a:hlinkClick r:id="rId33"/>
            <a:extLst>
              <a:ext uri="{FF2B5EF4-FFF2-40B4-BE49-F238E27FC236}">
                <a16:creationId xmlns:a16="http://schemas.microsoft.com/office/drawing/2014/main" id="{DDBC57A8-E15D-7D49-8E3B-A7169F36DE2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294" y="3605463"/>
            <a:ext cx="492241" cy="492241"/>
          </a:xfrm>
          <a:prstGeom prst="rect">
            <a:avLst/>
          </a:prstGeom>
        </p:spPr>
      </p:pic>
      <p:pic>
        <p:nvPicPr>
          <p:cNvPr id="18434" name="Picture 2" descr="GitHub logo PNG">
            <a:hlinkClick r:id="rId35" tooltip="GitHub logo PNG"/>
            <a:extLst>
              <a:ext uri="{FF2B5EF4-FFF2-40B4-BE49-F238E27FC236}">
                <a16:creationId xmlns:a16="http://schemas.microsoft.com/office/drawing/2014/main" id="{3220CD08-61E0-0647-901D-76D98DBF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234" y="2199801"/>
            <a:ext cx="400987" cy="362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436" name="Picture 4" descr="Holacracy”, Sistem Bisnis Modern – Ditea-Preneur">
            <a:hlinkClick r:id="rId37"/>
            <a:extLst>
              <a:ext uri="{FF2B5EF4-FFF2-40B4-BE49-F238E27FC236}">
                <a16:creationId xmlns:a16="http://schemas.microsoft.com/office/drawing/2014/main" id="{259D57F0-3DFA-5648-99C2-18B2E815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544" y="3829728"/>
            <a:ext cx="754055" cy="4612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614A8A-D763-924B-87F5-0720B31DFCC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60" y="3527615"/>
            <a:ext cx="287455" cy="3809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CC4B-CDC2-4244-A760-654A5A66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3" name="Picture 1" descr="George Lakoff.jpg">
            <a:extLst>
              <a:ext uri="{FF2B5EF4-FFF2-40B4-BE49-F238E27FC236}">
                <a16:creationId xmlns:a16="http://schemas.microsoft.com/office/drawing/2014/main" id="{3FB8732A-4140-5A4D-B529-3D67D0EA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83" y="4157646"/>
            <a:ext cx="287455" cy="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0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Criteria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set of conditional statements that qualifies the success criteria to achieve the stated goal(s)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Conditional statements that can be judged to yes/no results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Certain success criteria can be measured in terms of degree of success (portions accomplished)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Success measures maybe assessed in terms of Time and Entropy (probability of success) values.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AD07D9C-1287-F243-A23E-E329F5D5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3" y="2919494"/>
            <a:ext cx="4139247" cy="1959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54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Every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Cited from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Soundness and Completeness: With Precision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news.ycombinator.com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youtu.be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/3hspKYIn5ds?t=29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/>
              </a:rPr>
              <a:t>https://youtu.be/3hspKYIn5ds?t=162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355" y="456811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The Expanded Capability of “Search”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</a:rPr>
              <a:t>and how AI relates to them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070FA-01A4-9E4E-9A20-07D8903A3500}"/>
              </a:ext>
            </a:extLst>
          </p:cNvPr>
          <p:cNvGraphicFramePr>
            <a:graphicFrameLocks noGrp="1"/>
          </p:cNvGraphicFramePr>
          <p:nvPr/>
        </p:nvGraphicFramePr>
        <p:xfrm>
          <a:off x="643371" y="1638588"/>
          <a:ext cx="7890162" cy="304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1485611741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725316970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1603122475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Capability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 inspired threats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Solution to AI threats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4398741"/>
                  </a:ext>
                </a:extLst>
              </a:tr>
              <a:tr h="739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Digesting overwhelming amount of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Apply search to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private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0723769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Optimize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Solve problems assumed to be impossible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Become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aware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when impossible become 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22068037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Simulate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Offer future plans at rates much higher than traditional wisdom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Update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inadequate possibility model of  our surroundings</a:t>
                      </a:r>
                      <a:endParaRPr lang="en-US" sz="1500" b="1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720291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02D45-895E-5A44-A6B1-8FA99FA3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3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Blockchain-Based Notarization Service for Biomedical Knowledge Retrieval  - ScienceDirect">
            <a:hlinkClick r:id="rId3"/>
            <a:extLst>
              <a:ext uri="{FF2B5EF4-FFF2-40B4-BE49-F238E27FC236}">
                <a16:creationId xmlns:a16="http://schemas.microsoft.com/office/drawing/2014/main" id="{E10F2301-EA97-904A-968D-7A771A22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970" y="2014848"/>
            <a:ext cx="4316071" cy="22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Deliverables at the end of Project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list of deliverables that are encoded in a generally acceptable namespace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Define outputs in precise technical terms, using a scalable namespace management tool, such as </a:t>
            </a:r>
            <a:r>
              <a:rPr lang="en" dirty="0" err="1"/>
              <a:t>MediaWiki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Output content should be marked with time and contributors’ non-repudiable signatures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FB6E157D-10CA-3645-943A-CDF5B1F4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852" y="1935839"/>
            <a:ext cx="610238" cy="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A57AE-107D-8F4A-BE74-979F82014F10}"/>
              </a:ext>
            </a:extLst>
          </p:cNvPr>
          <p:cNvSpPr txBox="1"/>
          <p:nvPr/>
        </p:nvSpPr>
        <p:spPr>
          <a:xfrm>
            <a:off x="247302" y="4472604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Image Source: </a:t>
            </a:r>
            <a:r>
              <a:rPr lang="en-US" sz="700" b="1" dirty="0"/>
              <a:t>A Blockchain-Based Notarization Service for Biomedical Knowledge Retrieval</a:t>
            </a:r>
            <a:endParaRPr lang="en-US" sz="700" dirty="0"/>
          </a:p>
          <a:p>
            <a:pPr algn="ctr"/>
            <a:r>
              <a:rPr lang="en-US" sz="700" dirty="0">
                <a:hlinkClick r:id="rId3"/>
              </a:rPr>
              <a:t>https://</a:t>
            </a:r>
            <a:r>
              <a:rPr lang="en-US" sz="700" dirty="0" err="1">
                <a:hlinkClick r:id="rId3"/>
              </a:rPr>
              <a:t>www.sciencedirect.com</a:t>
            </a:r>
            <a:r>
              <a:rPr lang="en-US" sz="700" dirty="0">
                <a:hlinkClick r:id="rId3"/>
              </a:rPr>
              <a:t>/science/article/</a:t>
            </a:r>
            <a:r>
              <a:rPr lang="en-US" sz="700" dirty="0" err="1">
                <a:hlinkClick r:id="rId3"/>
              </a:rPr>
              <a:t>pii</a:t>
            </a:r>
            <a:r>
              <a:rPr lang="en-US" sz="700" dirty="0">
                <a:hlinkClick r:id="rId3"/>
              </a:rPr>
              <a:t>/S2001037018300400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408469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8407" y="448985"/>
            <a:ext cx="8506225" cy="510779"/>
          </a:xfrm>
          <a:noFill/>
        </p:spPr>
        <p:txBody>
          <a:bodyPr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Architectures associated with Tools</a:t>
            </a:r>
            <a:endParaRPr lang="en-US" altLang="zh-TW" sz="24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9DC0-60D4-DD4E-89CB-638863279C90}"/>
              </a:ext>
            </a:extLst>
          </p:cNvPr>
          <p:cNvSpPr/>
          <p:nvPr/>
        </p:nvSpPr>
        <p:spPr>
          <a:xfrm>
            <a:off x="322773" y="2206935"/>
            <a:ext cx="8594957" cy="2571750"/>
          </a:xfrm>
          <a:prstGeom prst="rect">
            <a:avLst/>
          </a:prstGeom>
          <a:gradFill>
            <a:gsLst>
              <a:gs pos="0">
                <a:srgbClr val="002060"/>
              </a:gs>
              <a:gs pos="45000">
                <a:schemeClr val="bg1"/>
              </a:gs>
              <a:gs pos="52000">
                <a:schemeClr val="bg1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Concrete Implementation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09AD2C-1214-8049-BA44-A8A1B66EAA0D}"/>
              </a:ext>
            </a:extLst>
          </p:cNvPr>
          <p:cNvSpPr/>
          <p:nvPr/>
        </p:nvSpPr>
        <p:spPr>
          <a:xfrm>
            <a:off x="322773" y="1178907"/>
            <a:ext cx="8498453" cy="56093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7000">
                <a:schemeClr val="bg1"/>
              </a:gs>
              <a:gs pos="54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Abstract Specification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E3635-ED45-E042-AA2D-C6881EA7316F}"/>
              </a:ext>
            </a:extLst>
          </p:cNvPr>
          <p:cNvGrpSpPr/>
          <p:nvPr/>
        </p:nvGrpSpPr>
        <p:grpSpPr>
          <a:xfrm>
            <a:off x="411505" y="2558558"/>
            <a:ext cx="8409720" cy="567337"/>
            <a:chOff x="315253" y="3295168"/>
            <a:chExt cx="8409720" cy="5673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C11E4-FD25-6844-A89A-7B50C7DC80D4}"/>
                </a:ext>
              </a:extLst>
            </p:cNvPr>
            <p:cNvSpPr/>
            <p:nvPr/>
          </p:nvSpPr>
          <p:spPr>
            <a:xfrm>
              <a:off x="315253" y="3295168"/>
              <a:ext cx="4039378" cy="56093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7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Deterministic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DCA3FC-447B-3340-AABE-D9A1F849021C}"/>
                </a:ext>
              </a:extLst>
            </p:cNvPr>
            <p:cNvSpPr/>
            <p:nvPr/>
          </p:nvSpPr>
          <p:spPr>
            <a:xfrm>
              <a:off x="4789371" y="3301570"/>
              <a:ext cx="3935602" cy="560935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8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Probabilistic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D5A74F-6E07-8D48-A0E7-072DBEB94E92}"/>
              </a:ext>
            </a:extLst>
          </p:cNvPr>
          <p:cNvGrpSpPr/>
          <p:nvPr/>
        </p:nvGrpSpPr>
        <p:grpSpPr>
          <a:xfrm>
            <a:off x="409875" y="3329932"/>
            <a:ext cx="8419124" cy="576850"/>
            <a:chOff x="278407" y="2345549"/>
            <a:chExt cx="8419124" cy="576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0B04B7-0A6F-3944-9C9A-DE00970D3997}"/>
                </a:ext>
              </a:extLst>
            </p:cNvPr>
            <p:cNvSpPr/>
            <p:nvPr/>
          </p:nvSpPr>
          <p:spPr>
            <a:xfrm>
              <a:off x="278407" y="2345550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16000">
                  <a:srgbClr val="002060"/>
                </a:gs>
                <a:gs pos="77000">
                  <a:srgbClr val="0070C0"/>
                </a:gs>
                <a:gs pos="100000">
                  <a:srgbClr val="00B0F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Centralized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9F12CB-3B72-CA4D-BA0B-0D60D50E6804}"/>
                </a:ext>
              </a:extLst>
            </p:cNvPr>
            <p:cNvSpPr/>
            <p:nvPr/>
          </p:nvSpPr>
          <p:spPr>
            <a:xfrm>
              <a:off x="2584413" y="2345549"/>
              <a:ext cx="3805483" cy="560935"/>
            </a:xfrm>
            <a:prstGeom prst="rect">
              <a:avLst/>
            </a:prstGeom>
            <a:gradFill>
              <a:gsLst>
                <a:gs pos="0">
                  <a:srgbClr val="5E637B"/>
                </a:gs>
                <a:gs pos="48000">
                  <a:schemeClr val="bg1"/>
                </a:gs>
                <a:gs pos="53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Hybrid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27807-AE83-374D-A959-EA74FD88ADDC}"/>
                </a:ext>
              </a:extLst>
            </p:cNvPr>
            <p:cNvSpPr/>
            <p:nvPr/>
          </p:nvSpPr>
          <p:spPr>
            <a:xfrm>
              <a:off x="6478627" y="2361464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39000">
                  <a:srgbClr val="FFD9A9"/>
                </a:gs>
                <a:gs pos="77000">
                  <a:srgbClr val="DE866A"/>
                </a:gs>
                <a:gs pos="100000">
                  <a:srgbClr val="FF000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Distributed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B36FB9-9A1E-9342-93BF-8C8E39F29345}"/>
              </a:ext>
            </a:extLst>
          </p:cNvPr>
          <p:cNvGrpSpPr/>
          <p:nvPr/>
        </p:nvGrpSpPr>
        <p:grpSpPr>
          <a:xfrm>
            <a:off x="419279" y="4084218"/>
            <a:ext cx="8409720" cy="562538"/>
            <a:chOff x="278407" y="1588670"/>
            <a:chExt cx="8409720" cy="5625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A271D1-D7F4-6644-AE04-622C706155E0}"/>
                </a:ext>
              </a:extLst>
            </p:cNvPr>
            <p:cNvSpPr/>
            <p:nvPr/>
          </p:nvSpPr>
          <p:spPr>
            <a:xfrm>
              <a:off x="278407" y="1590273"/>
              <a:ext cx="1465869" cy="56093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Single/Multi Core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F61064-26BC-A443-A80F-E8C813FDAECD}"/>
                </a:ext>
              </a:extLst>
            </p:cNvPr>
            <p:cNvSpPr/>
            <p:nvPr/>
          </p:nvSpPr>
          <p:spPr>
            <a:xfrm>
              <a:off x="2038785" y="1588670"/>
              <a:ext cx="1465869" cy="5609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Core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B80622B-9F34-0749-8B82-ACA1879B2600}"/>
                </a:ext>
              </a:extLst>
            </p:cNvPr>
            <p:cNvSpPr/>
            <p:nvPr/>
          </p:nvSpPr>
          <p:spPr>
            <a:xfrm>
              <a:off x="3706220" y="1588670"/>
              <a:ext cx="1465869" cy="560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 Site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3B092D-7A6E-8D4B-A228-86D53A70C91A}"/>
                </a:ext>
              </a:extLst>
            </p:cNvPr>
            <p:cNvSpPr/>
            <p:nvPr/>
          </p:nvSpPr>
          <p:spPr>
            <a:xfrm>
              <a:off x="5473862" y="1588670"/>
              <a:ext cx="1465869" cy="5609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Multi Site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B3DF5C-1260-434F-BC30-F5AD621EC678}"/>
                </a:ext>
              </a:extLst>
            </p:cNvPr>
            <p:cNvSpPr/>
            <p:nvPr/>
          </p:nvSpPr>
          <p:spPr>
            <a:xfrm>
              <a:off x="7222258" y="1588670"/>
              <a:ext cx="1465869" cy="5609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Site</a:t>
              </a:r>
            </a:p>
          </p:txBody>
        </p:sp>
      </p:grp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F28338D0-A631-A14E-A36D-295AAC703D13}"/>
              </a:ext>
            </a:extLst>
          </p:cNvPr>
          <p:cNvSpPr/>
          <p:nvPr/>
        </p:nvSpPr>
        <p:spPr>
          <a:xfrm>
            <a:off x="3519590" y="179427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Curved Right Arrow 40">
            <a:extLst>
              <a:ext uri="{FF2B5EF4-FFF2-40B4-BE49-F238E27FC236}">
                <a16:creationId xmlns:a16="http://schemas.microsoft.com/office/drawing/2014/main" id="{A97B1122-84F0-7C4B-A064-5C7B8CF05E4A}"/>
              </a:ext>
            </a:extLst>
          </p:cNvPr>
          <p:cNvSpPr/>
          <p:nvPr/>
        </p:nvSpPr>
        <p:spPr>
          <a:xfrm rot="10800000">
            <a:off x="5614734" y="176476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1C63E6B6-90C1-E542-AD35-405B4FAB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632" y="1722994"/>
            <a:ext cx="854734" cy="56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A6A0325E-CA0A-D842-BB2E-E96B80D1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518" y="967021"/>
            <a:ext cx="586262" cy="3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2F1F1B67-6366-2841-B174-E2F7F0F8C95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884" y="964880"/>
            <a:ext cx="895344" cy="381068"/>
          </a:xfrm>
          <a:prstGeom prst="rect">
            <a:avLst/>
          </a:prstGeom>
        </p:spPr>
      </p:pic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6E7CE2E2-2A28-CF49-B4F6-A07BAA274B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333" y="960279"/>
            <a:ext cx="746456" cy="385669"/>
          </a:xfrm>
          <a:prstGeom prst="rect">
            <a:avLst/>
          </a:prstGeom>
        </p:spPr>
      </p:pic>
      <p:pic>
        <p:nvPicPr>
          <p:cNvPr id="42" name="Picture 41">
            <a:hlinkClick r:id="rId12"/>
            <a:extLst>
              <a:ext uri="{FF2B5EF4-FFF2-40B4-BE49-F238E27FC236}">
                <a16:creationId xmlns:a16="http://schemas.microsoft.com/office/drawing/2014/main" id="{F3226E5D-72E6-9042-B049-6697DB78029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32" y="1880628"/>
            <a:ext cx="897183" cy="8731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465DE-4B11-1848-942B-9AECB6BF3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98D50-1D02-6040-947F-9B369624C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320" y="1880628"/>
            <a:ext cx="1491747" cy="8631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175AA5-5274-6541-B0E6-C8C9E6D01FE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48" y="4627033"/>
            <a:ext cx="572930" cy="362092"/>
          </a:xfrm>
          <a:prstGeom prst="rect">
            <a:avLst/>
          </a:prstGeom>
        </p:spPr>
      </p:pic>
      <p:pic>
        <p:nvPicPr>
          <p:cNvPr id="46" name="Picture 45">
            <a:hlinkClick r:id="rId16"/>
            <a:extLst>
              <a:ext uri="{FF2B5EF4-FFF2-40B4-BE49-F238E27FC236}">
                <a16:creationId xmlns:a16="http://schemas.microsoft.com/office/drawing/2014/main" id="{45901194-B839-EE4B-88EF-0F32AD544E2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261" y="4530327"/>
            <a:ext cx="437097" cy="4885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5704F4-2BB5-2D4A-B5E4-5BAD66A5684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18" y="4523210"/>
            <a:ext cx="548700" cy="522484"/>
          </a:xfrm>
          <a:prstGeom prst="rect">
            <a:avLst/>
          </a:prstGeom>
        </p:spPr>
      </p:pic>
      <p:pic>
        <p:nvPicPr>
          <p:cNvPr id="48" name="Picture 47">
            <a:hlinkClick r:id="rId19"/>
            <a:extLst>
              <a:ext uri="{FF2B5EF4-FFF2-40B4-BE49-F238E27FC236}">
                <a16:creationId xmlns:a16="http://schemas.microsoft.com/office/drawing/2014/main" id="{51847CF9-1E4D-0548-BD36-00035656AF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657" y="4540689"/>
            <a:ext cx="630283" cy="464292"/>
          </a:xfrm>
          <a:prstGeom prst="rect">
            <a:avLst/>
          </a:prstGeom>
        </p:spPr>
      </p:pic>
      <p:pic>
        <p:nvPicPr>
          <p:cNvPr id="50" name="Picture 49">
            <a:hlinkClick r:id="rId21"/>
            <a:extLst>
              <a:ext uri="{FF2B5EF4-FFF2-40B4-BE49-F238E27FC236}">
                <a16:creationId xmlns:a16="http://schemas.microsoft.com/office/drawing/2014/main" id="{C19B6101-FB3A-7D41-BBEB-AA38527B694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169" y="4486361"/>
            <a:ext cx="961660" cy="4974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BA2B40-620B-764C-8D65-12128E479F52}"/>
              </a:ext>
            </a:extLst>
          </p:cNvPr>
          <p:cNvSpPr txBox="1"/>
          <p:nvPr/>
        </p:nvSpPr>
        <p:spPr>
          <a:xfrm>
            <a:off x="495231" y="488019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Hackerspaces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A242FA-EDB2-A444-9868-96441832A659}"/>
              </a:ext>
            </a:extLst>
          </p:cNvPr>
          <p:cNvSpPr txBox="1"/>
          <p:nvPr/>
        </p:nvSpPr>
        <p:spPr>
          <a:xfrm>
            <a:off x="3489814" y="4891805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 Computing Center</a:t>
            </a:r>
          </a:p>
        </p:txBody>
      </p:sp>
      <p:pic>
        <p:nvPicPr>
          <p:cNvPr id="20487" name="Picture 7" descr="NetLogo Desktop">
            <a:hlinkClick r:id="rId23"/>
            <a:extLst>
              <a:ext uri="{FF2B5EF4-FFF2-40B4-BE49-F238E27FC236}">
                <a16:creationId xmlns:a16="http://schemas.microsoft.com/office/drawing/2014/main" id="{1B75204A-1FC8-6848-96A9-793F393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290" y="336391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MS-DOS Apple II Microsoft FreeDOS, microsoft, text, logo png">
            <a:hlinkClick r:id="rId25"/>
            <a:extLst>
              <a:ext uri="{FF2B5EF4-FFF2-40B4-BE49-F238E27FC236}">
                <a16:creationId xmlns:a16="http://schemas.microsoft.com/office/drawing/2014/main" id="{6891195B-80AE-0945-8E0E-F731B3B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31" y="3421815"/>
            <a:ext cx="510460" cy="3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>
            <a:hlinkClick r:id="rId27"/>
            <a:extLst>
              <a:ext uri="{FF2B5EF4-FFF2-40B4-BE49-F238E27FC236}">
                <a16:creationId xmlns:a16="http://schemas.microsoft.com/office/drawing/2014/main" id="{2BCCF284-6030-1142-833D-244CF6F8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87" y="2898631"/>
            <a:ext cx="747270" cy="5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hlinkClick r:id="rId29"/>
            <a:extLst>
              <a:ext uri="{FF2B5EF4-FFF2-40B4-BE49-F238E27FC236}">
                <a16:creationId xmlns:a16="http://schemas.microsoft.com/office/drawing/2014/main" id="{F94DC0B0-E983-9644-B78A-1D1E7F5D933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77" y="959312"/>
            <a:ext cx="254835" cy="390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2DBC5-9894-EB48-8B82-964F8B46372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214" y="973986"/>
            <a:ext cx="1192390" cy="390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24468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Organized Activities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988B889-9A1F-7645-A745-40B5E0B8E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29" y="3436967"/>
            <a:ext cx="2739787" cy="1553487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479EED1-85CE-C54F-81E2-8A7506677F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94" y="2048082"/>
            <a:ext cx="2485655" cy="11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Reason about Namespace Rigorously?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56980DD-9662-3C46-BC5A-F87859C9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658" y="1242077"/>
            <a:ext cx="4415625" cy="3586861"/>
          </a:xfrm>
          <a:prstGeom prst="rect">
            <a:avLst/>
          </a:prstGeom>
        </p:spPr>
      </p:pic>
      <p:pic>
        <p:nvPicPr>
          <p:cNvPr id="1026" name="Picture 2" descr="Image for post">
            <a:hlinkClick r:id="rId5"/>
            <a:extLst>
              <a:ext uri="{FF2B5EF4-FFF2-40B4-BE49-F238E27FC236}">
                <a16:creationId xmlns:a16="http://schemas.microsoft.com/office/drawing/2014/main" id="{3296A38D-EF61-1C46-BBE3-64F4F90F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593" y="2829993"/>
            <a:ext cx="2654894" cy="22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D98D9-CFCF-844D-B920-24A6B409EEC1}"/>
              </a:ext>
            </a:extLst>
          </p:cNvPr>
          <p:cNvGrpSpPr/>
          <p:nvPr/>
        </p:nvGrpSpPr>
        <p:grpSpPr>
          <a:xfrm>
            <a:off x="1112400" y="1055469"/>
            <a:ext cx="2654894" cy="1774524"/>
            <a:chOff x="1187970" y="1133475"/>
            <a:chExt cx="2654894" cy="1774524"/>
          </a:xfrm>
        </p:grpSpPr>
        <p:pic>
          <p:nvPicPr>
            <p:cNvPr id="1028" name="Picture 4" descr="Image for post">
              <a:hlinkClick r:id="rId7"/>
              <a:extLst>
                <a:ext uri="{FF2B5EF4-FFF2-40B4-BE49-F238E27FC236}">
                  <a16:creationId xmlns:a16="http://schemas.microsoft.com/office/drawing/2014/main" id="{85DD23F6-4A1D-394D-BDC2-7A5FB5AFB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970" y="1133475"/>
              <a:ext cx="2654894" cy="149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58D0C6-7B0C-F14F-BA6D-21E99EA0F808}"/>
                </a:ext>
              </a:extLst>
            </p:cNvPr>
            <p:cNvSpPr txBox="1"/>
            <p:nvPr/>
          </p:nvSpPr>
          <p:spPr>
            <a:xfrm>
              <a:off x="1341057" y="2661778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The K Framework &amp; Formal Verification Efforts in the Blockchain Space</a:t>
              </a:r>
            </a:p>
            <a:p>
              <a:r>
                <a:rPr lang="en-US" sz="500" dirty="0"/>
                <a:t>B</a:t>
              </a:r>
              <a:r>
                <a:rPr lang="en-TW" sz="500" dirty="0"/>
                <a:t>y </a:t>
              </a:r>
              <a:r>
                <a:rPr lang="en-US" sz="500" dirty="0">
                  <a:hlinkClick r:id="rId9"/>
                </a:rPr>
                <a:t>Ola Kohut</a:t>
              </a:r>
              <a:endParaRPr lang="en-TW" sz="5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ADE66-5E4E-784D-9C32-393324719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685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64408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Cognitive Learning Program that utilizes Contemporary Tools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10504-A414-9E4C-B15B-DD776C30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1194247"/>
            <a:ext cx="8055088" cy="3161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833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Having discussed Smart City applications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An ideal application of Cybernetics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Scale sensitive application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A way to reflect collective consciousness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Lead into our discussion today, on AI and its social impacts.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CA52165-987A-F645-A3D7-28B1DE3E2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00" y="1988151"/>
            <a:ext cx="2483581" cy="186268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942AE23-2579-8042-A5F2-5B11270F6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446" y="2254321"/>
            <a:ext cx="1817055" cy="240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92148" y="4490685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416071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Being Truly Educated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483031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Prof. Noam Chomsky: the founder of modern cognitive sciences.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BF90F59-A846-CC4D-936B-CF519793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08" y="1173909"/>
            <a:ext cx="4742382" cy="31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898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7949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Knowledge Representation in Topology</a:t>
            </a:r>
            <a:br>
              <a:rPr lang="en-TW" dirty="0"/>
            </a:br>
            <a:r>
              <a:rPr lang="en-TW" sz="1400" dirty="0"/>
              <a:t>(the trick of converting a problem to a simple domain and back)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A563D842-A00F-8546-95C2-F3DF1358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562" y="1312943"/>
            <a:ext cx="4790875" cy="30456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368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Link: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/8YDw4YxT-FM?t=398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118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Homeomorphisms as a way to establish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and Text Source: </a:t>
            </a:r>
            <a:r>
              <a:rPr lang="en-US" dirty="0">
                <a:hlinkClick r:id="rId3"/>
              </a:rPr>
              <a:t>https://youtu.be/VOKgMJEc_ro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5380F9B-8C0A-0E4A-99D6-1A79505E9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8" y="1017725"/>
            <a:ext cx="2808116" cy="177503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97D6AD0E-314F-1846-8179-7DB4FAB28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11" y="2888187"/>
            <a:ext cx="2826783" cy="1775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00F46-122A-9745-B6C0-552D883DB0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72" y="1008327"/>
            <a:ext cx="2827370" cy="1775030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69D0A1B-D4B5-8449-957E-908A16C8BA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225" y="984891"/>
            <a:ext cx="749127" cy="4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E6132-C595-2744-8F4B-C8C347F5B9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36" y="2126800"/>
            <a:ext cx="1690327" cy="1061192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C15644BB-E37B-BD44-8907-4F6866189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42" y="1008327"/>
            <a:ext cx="2349822" cy="1475225"/>
          </a:xfrm>
          <a:prstGeom prst="rect">
            <a:avLst/>
          </a:prstGeom>
        </p:spPr>
      </p:pic>
      <p:pic>
        <p:nvPicPr>
          <p:cNvPr id="13" name="Picture 12">
            <a:hlinkClick r:id="rId14"/>
            <a:extLst>
              <a:ext uri="{FF2B5EF4-FFF2-40B4-BE49-F238E27FC236}">
                <a16:creationId xmlns:a16="http://schemas.microsoft.com/office/drawing/2014/main" id="{02F7A52A-9422-314F-A2AF-8AEA811F20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249" y="2171274"/>
            <a:ext cx="1690328" cy="1061192"/>
          </a:xfrm>
          <a:prstGeom prst="rect">
            <a:avLst/>
          </a:prstGeom>
        </p:spPr>
      </p:pic>
      <p:pic>
        <p:nvPicPr>
          <p:cNvPr id="14" name="Picture 13">
            <a:hlinkClick r:id="rId16"/>
            <a:extLst>
              <a:ext uri="{FF2B5EF4-FFF2-40B4-BE49-F238E27FC236}">
                <a16:creationId xmlns:a16="http://schemas.microsoft.com/office/drawing/2014/main" id="{BFBF250A-CE3C-314C-B17B-8BFB8191BF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51" y="2373971"/>
            <a:ext cx="2366389" cy="1485626"/>
          </a:xfrm>
          <a:prstGeom prst="rect">
            <a:avLst/>
          </a:prstGeom>
        </p:spPr>
      </p:pic>
      <p:pic>
        <p:nvPicPr>
          <p:cNvPr id="15" name="Picture 14">
            <a:hlinkClick r:id="rId18"/>
            <a:extLst>
              <a:ext uri="{FF2B5EF4-FFF2-40B4-BE49-F238E27FC236}">
                <a16:creationId xmlns:a16="http://schemas.microsoft.com/office/drawing/2014/main" id="{97024FBB-F6F8-5B4F-84D0-0F290F33CA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15" y="3013710"/>
            <a:ext cx="2545765" cy="1598239"/>
          </a:xfrm>
          <a:prstGeom prst="rect">
            <a:avLst/>
          </a:prstGeom>
        </p:spPr>
      </p:pic>
      <p:pic>
        <p:nvPicPr>
          <p:cNvPr id="16" name="Picture 15">
            <a:hlinkClick r:id="rId20"/>
            <a:extLst>
              <a:ext uri="{FF2B5EF4-FFF2-40B4-BE49-F238E27FC236}">
                <a16:creationId xmlns:a16="http://schemas.microsoft.com/office/drawing/2014/main" id="{E7B9D3C0-DE41-904B-A4BA-3F13B8B63DC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214" y="3562998"/>
            <a:ext cx="1604136" cy="10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6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D8F96-A924-A044-951F-FFD0C5FC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3894"/>
            <a:ext cx="8520600" cy="1110244"/>
          </a:xfrm>
        </p:spPr>
        <p:txBody>
          <a:bodyPr/>
          <a:lstStyle/>
          <a:p>
            <a:pPr algn="ctr"/>
            <a:r>
              <a:rPr lang="en-TW" dirty="0"/>
              <a:t>Computationally-Enhanced</a:t>
            </a:r>
            <a:br>
              <a:rPr lang="en-TW" dirty="0"/>
            </a:br>
            <a:r>
              <a:rPr lang="en-TW" dirty="0"/>
              <a:t> Cognitive Foundation</a:t>
            </a:r>
            <a:br>
              <a:rPr lang="en-TW" dirty="0"/>
            </a:br>
            <a:br>
              <a:rPr lang="en-TW" dirty="0"/>
            </a:br>
            <a:r>
              <a:rPr lang="en-TW" sz="1600" dirty="0"/>
              <a:t>Transcending the Boundaries of </a:t>
            </a:r>
            <a:br>
              <a:rPr lang="en-TW" sz="1600" dirty="0"/>
            </a:br>
            <a:r>
              <a:rPr lang="en-TW" sz="1600" dirty="0"/>
              <a:t>Human, Machines, and Knowledge Disciplines</a:t>
            </a:r>
            <a:endParaRPr lang="en-TW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12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QFT: T</a:t>
            </a:r>
            <a:r>
              <a:rPr lang="en-US" dirty="0"/>
              <a:t>h</a:t>
            </a:r>
            <a:r>
              <a:rPr lang="en" dirty="0"/>
              <a:t>e Most Successful T</a:t>
            </a:r>
            <a:r>
              <a:rPr lang="en-US" dirty="0"/>
              <a:t>h</a:t>
            </a:r>
            <a:r>
              <a:rPr lang="en" dirty="0" err="1"/>
              <a:t>eory</a:t>
            </a:r>
            <a:r>
              <a:rPr lang="en" dirty="0"/>
              <a:t> So Far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398844" y="4441531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ZAP Physics</a:t>
            </a:r>
            <a:endParaRPr lang="en-TW" dirty="0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F80B703-BE61-5046-BD00-F275138E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5" y="1722119"/>
            <a:ext cx="3905105" cy="2421601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745D317-B8AE-9A4D-81B3-EE131023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20" y="1392655"/>
            <a:ext cx="3802845" cy="2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03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Series on Renormalization Theory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2936776" y="4486621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Complexity Explorer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EEE92B6-6105-8A46-95BF-91186743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91" y="1281967"/>
            <a:ext cx="4840656" cy="30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6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First and Second Order Cybernetics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81D6753-60B2-7C4A-87A6-9A60BE52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9" y="1200957"/>
            <a:ext cx="3683782" cy="32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Spa</a:t>
            </a:r>
            <a:r>
              <a:rPr lang="en-US" dirty="0"/>
              <a:t>cetime</a:t>
            </a:r>
            <a:r>
              <a:rPr dirty="0"/>
              <a:t> Representations</a:t>
            </a:r>
            <a:r>
              <a:rPr lang="en-US" dirty="0"/>
              <a:t> for a Collective Conscious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Intervention and Counterfactual are Higher-order Functions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5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795006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The required resources to conduct your work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Existing theories, methodologies, and guiding principles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Tools and Data sources that can help reduce uncertainty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Detailed budget in terms of data assets, monetary terms, and supporting personnel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49BC8-2528-7744-9B7E-F4F026D5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746" y="2155460"/>
            <a:ext cx="1159642" cy="181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6350E-26BB-1C4A-BD24-E2A3266C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31" y="2155460"/>
            <a:ext cx="1280780" cy="181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7037D-C2DD-4A49-8EE2-9119F968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58" y="2155461"/>
            <a:ext cx="1183513" cy="181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A6763-E15C-AF43-B3C7-220B756B442A}"/>
              </a:ext>
            </a:extLst>
          </p:cNvPr>
          <p:cNvSpPr txBox="1"/>
          <p:nvPr/>
        </p:nvSpPr>
        <p:spPr>
          <a:xfrm>
            <a:off x="638838" y="405056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A3EB8-AEA6-3643-8C96-81BCCDDE25D9}"/>
              </a:ext>
            </a:extLst>
          </p:cNvPr>
          <p:cNvSpPr txBox="1"/>
          <p:nvPr/>
        </p:nvSpPr>
        <p:spPr>
          <a:xfrm>
            <a:off x="2021424" y="405056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1B257-E314-D84E-AB03-35C034B5EA87}"/>
              </a:ext>
            </a:extLst>
          </p:cNvPr>
          <p:cNvSpPr txBox="1"/>
          <p:nvPr/>
        </p:nvSpPr>
        <p:spPr>
          <a:xfrm>
            <a:off x="3136582" y="405056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006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51829" y="1843002"/>
            <a:ext cx="8372475" cy="2576250"/>
          </a:xfrm>
          <a:prstGeom prst="round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Modern Technologies challenges the cognitive capacities of human and human societies.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Personal willingness to adopt a new cognitive foundation, and intensity of practicing this new skill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962303" y="761484"/>
            <a:ext cx="7795935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Provide a </a:t>
              </a:r>
              <a:r>
                <a:rPr lang="en-US" sz="1500" b="1" kern="1200" dirty="0">
                  <a:solidFill>
                    <a:srgbClr val="FF0000"/>
                  </a:solidFill>
                  <a:latin typeface="Avenir Next Condensed Ultra Lig" panose="020B0206020202020204" pitchFamily="34" charset="77"/>
                </a:rPr>
                <a:t>methodical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 cognitive framework to leverage contemporary technologies and cognitive science content.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Enable students to utilize cognitive methods and tools, while measuring learning outcomes accordingly.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085575"/>
            <a:ext cx="2435110" cy="21856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FF0000"/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Cognitive Science Report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 Summarize your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methods</a:t>
            </a:r>
          </a:p>
          <a:p>
            <a:pPr defTabSz="685800">
              <a:buClrTx/>
            </a:pPr>
            <a:endParaRPr lang="en-US" sz="1100" b="1" i="1" u="sng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Digitally published Learning Reports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Behavioral Data (on </a:t>
            </a:r>
            <a:r>
              <a:rPr lang="en-US" sz="1100" b="1" i="1" u="sng" kern="1200" dirty="0" err="1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MediaWiki</a:t>
            </a: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)</a:t>
            </a:r>
          </a:p>
          <a:p>
            <a:pPr defTabSz="685800">
              <a:buClrTx/>
            </a:pPr>
            <a:endParaRPr lang="en-US" sz="1100" b="1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Personally chosen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application</a:t>
            </a: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areas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Biology, Physics, Math, Literature, Social Science, Arts, …</a:t>
            </a:r>
            <a:r>
              <a:rPr lang="en-US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	</a:t>
            </a: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77930" y="2085574"/>
            <a:ext cx="2863988" cy="2185681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Activated Processes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1. Course Preparation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Content and Process design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2. Learning Program Execution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16 week exercise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3. Program Refinement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Continuous Adjustments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Periodic Refinements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66388" y="2085574"/>
            <a:ext cx="2646676" cy="2185681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Curricular Structure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Coherent with university-level curriculum design</a:t>
            </a:r>
            <a:endParaRPr lang="en-US" altLang="zh-CN" sz="1200" b="1" kern="1200" dirty="0">
              <a:solidFill>
                <a:schemeClr val="bg1"/>
              </a:solidFill>
              <a:latin typeface="Avenir Next Condensed Ultra Lig" panose="020B0206020202020204" pitchFamily="34" charset="77"/>
              <a:ea typeface="等线" panose="02010600030101010101" pitchFamily="2" charset="-122"/>
            </a:endParaRP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Content Data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A time-oriented knowledge(data) representation framework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Meta Data Formats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</a:t>
            </a: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Logic Model(OKRS), Learning Report Format, Universal Resource Locators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3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192010C8-E58C-E14A-950E-C1276BF13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100000" l="5102" r="91837">
                        <a14:foregroundMark x1="49490" y1="9804" x2="49490" y2="9804"/>
                        <a14:foregroundMark x1="49490" y1="5882" x2="49490" y2="5882"/>
                        <a14:foregroundMark x1="91837" y1="49020" x2="91837" y2="49020"/>
                        <a14:foregroundMark x1="5102" y1="49510" x2="5102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720" y="761484"/>
            <a:ext cx="413637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BAC5C58A-C9E2-6E43-89A3-A0E93590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52" b="89565" l="4580" r="91603">
                        <a14:foregroundMark x1="48855" y1="50000" x2="48855" y2="50000"/>
                        <a14:foregroundMark x1="89313" y1="48261" x2="89313" y2="48261"/>
                        <a14:foregroundMark x1="90076" y1="45652" x2="90076" y2="45652"/>
                        <a14:foregroundMark x1="90076" y1="45652" x2="90076" y2="45652"/>
                        <a14:foregroundMark x1="90076" y1="40000" x2="90076" y2="40000"/>
                        <a14:foregroundMark x1="90076" y1="40000" x2="90076" y2="40000"/>
                        <a14:foregroundMark x1="90076" y1="37391" x2="90076" y2="37391"/>
                        <a14:foregroundMark x1="90076" y1="37391" x2="90076" y2="37391"/>
                        <a14:foregroundMark x1="90076" y1="32609" x2="90076" y2="32609"/>
                        <a14:foregroundMark x1="90076" y1="32174" x2="90076" y2="32174"/>
                        <a14:foregroundMark x1="89313" y1="29565" x2="89313" y2="29565"/>
                        <a14:foregroundMark x1="90076" y1="60870" x2="90076" y2="60870"/>
                        <a14:foregroundMark x1="90076" y1="60870" x2="90076" y2="60870"/>
                        <a14:foregroundMark x1="90840" y1="56522" x2="90840" y2="56522"/>
                        <a14:foregroundMark x1="90840" y1="56522" x2="90840" y2="56522"/>
                        <a14:foregroundMark x1="90840" y1="54783" x2="90840" y2="54783"/>
                        <a14:foregroundMark x1="92366" y1="53913" x2="92366" y2="53913"/>
                        <a14:foregroundMark x1="4580" y1="68261" x2="4580" y2="68261"/>
                        <a14:foregroundMark x1="4580" y1="68261" x2="4580" y2="68261"/>
                        <a14:foregroundMark x1="43511" y1="6087" x2="43511" y2="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423" y="1255684"/>
            <a:ext cx="245980" cy="4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6FE60-EE2C-554E-9BE7-D18725CF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19" y="950976"/>
            <a:ext cx="5353696" cy="3933803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317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 for Collective Cognizance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C2350-EE44-104E-8D16-A20760561955}"/>
              </a:ext>
            </a:extLst>
          </p:cNvPr>
          <p:cNvSpPr txBox="1"/>
          <p:nvPr/>
        </p:nvSpPr>
        <p:spPr>
          <a:xfrm>
            <a:off x="238548" y="1462195"/>
            <a:ext cx="50770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domain-independent knowledge model (curriculum data) for</a:t>
            </a:r>
          </a:p>
          <a:p>
            <a:r>
              <a:rPr lang="en-US" dirty="0"/>
              <a:t>learning organizations with data collection tools and</a:t>
            </a:r>
          </a:p>
          <a:p>
            <a:r>
              <a:rPr lang="en-US" dirty="0"/>
              <a:t>statistical data analysis practices (</a:t>
            </a:r>
            <a:r>
              <a:rPr lang="en-US" dirty="0">
                <a:solidFill>
                  <a:srgbClr val="FF0000"/>
                </a:solidFill>
              </a:rPr>
              <a:t>namespace management</a:t>
            </a:r>
            <a:r>
              <a:rPr lang="en-US" dirty="0"/>
              <a:t>)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75181-9EAC-EF45-8FA4-143F38627F24}"/>
              </a:ext>
            </a:extLst>
          </p:cNvPr>
          <p:cNvSpPr txBox="1"/>
          <p:nvPr/>
        </p:nvSpPr>
        <p:spPr>
          <a:xfrm>
            <a:off x="311700" y="2790278"/>
            <a:ext cx="3759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Content Data such as</a:t>
            </a:r>
          </a:p>
          <a:p>
            <a:r>
              <a:rPr lang="en-US" dirty="0">
                <a:solidFill>
                  <a:schemeClr val="tx1"/>
                </a:solidFill>
              </a:rPr>
              <a:t>Biology, Physics/Chemistry, Math/Computing</a:t>
            </a:r>
          </a:p>
          <a:p>
            <a:r>
              <a:rPr lang="en-US" dirty="0">
                <a:solidFill>
                  <a:schemeClr val="tx1"/>
                </a:solidFill>
              </a:rPr>
              <a:t>To be taught in ”schools”.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F8CE6-1B6F-6A45-880E-2EAE5D651CAA}"/>
              </a:ext>
            </a:extLst>
          </p:cNvPr>
          <p:cNvSpPr txBox="1"/>
          <p:nvPr/>
        </p:nvSpPr>
        <p:spPr>
          <a:xfrm>
            <a:off x="311700" y="3998131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consistent format to be shared by all content</a:t>
            </a:r>
          </a:p>
          <a:p>
            <a:r>
              <a:rPr lang="en-US" dirty="0"/>
              <a:t>publishers in the community.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A91D-7CAA-3846-ADF8-228B35755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8" name="Picture 2">
            <a:hlinkClick r:id="rId4"/>
            <a:extLst>
              <a:ext uri="{FF2B5EF4-FFF2-40B4-BE49-F238E27FC236}">
                <a16:creationId xmlns:a16="http://schemas.microsoft.com/office/drawing/2014/main" id="{00717961-703E-4C47-9A58-C57B2698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5620" y="3910947"/>
            <a:ext cx="596280" cy="5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hlinkClick r:id="rId6"/>
            <a:extLst>
              <a:ext uri="{FF2B5EF4-FFF2-40B4-BE49-F238E27FC236}">
                <a16:creationId xmlns:a16="http://schemas.microsoft.com/office/drawing/2014/main" id="{C3070A1D-52B4-A240-9568-3144D646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128" y="2618558"/>
            <a:ext cx="436853" cy="11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8"/>
            <a:extLst>
              <a:ext uri="{FF2B5EF4-FFF2-40B4-BE49-F238E27FC236}">
                <a16:creationId xmlns:a16="http://schemas.microsoft.com/office/drawing/2014/main" id="{B4112327-6EA1-424C-9CB4-A6691B7F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133" y="2771642"/>
            <a:ext cx="671409" cy="7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hlinkClick r:id="rId10"/>
            <a:extLst>
              <a:ext uri="{FF2B5EF4-FFF2-40B4-BE49-F238E27FC236}">
                <a16:creationId xmlns:a16="http://schemas.microsoft.com/office/drawing/2014/main" id="{13AB3392-B9D4-C44A-AD15-45C1C6E1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7682" y="2925973"/>
            <a:ext cx="823476" cy="4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0BD54-9E82-3F46-9E47-A51115656F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986" y="1094765"/>
            <a:ext cx="626868" cy="8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r>
              <a:rPr lang="en-US" sz="1800" dirty="0"/>
              <a:t>Introduce Balanced Strategy Map (BSM) by Kristy Wong</a:t>
            </a:r>
            <a:br>
              <a:rPr lang="en-US" sz="1800" dirty="0"/>
            </a:br>
            <a:r>
              <a:rPr lang="en-US" sz="1800" dirty="0"/>
              <a:t>A new kind of Logic Model</a:t>
            </a:r>
            <a:r>
              <a:rPr lang="zh-CN" altLang="en-US" sz="1800" dirty="0"/>
              <a:t> </a:t>
            </a:r>
            <a:r>
              <a:rPr lang="en-US" altLang="zh-CN" sz="1800" dirty="0"/>
              <a:t>&amp; a variant of OKRs (Spring 2020)</a:t>
            </a:r>
            <a:endParaRPr lang="en-US" sz="1800" dirty="0"/>
          </a:p>
        </p:txBody>
      </p:sp>
      <p:pic>
        <p:nvPicPr>
          <p:cNvPr id="3" name="图片 2" descr="Untitled_Artwork (1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827" y="1060314"/>
            <a:ext cx="5688305" cy="3441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288-5D71-C74E-A3BE-811C4355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8" y="1060314"/>
            <a:ext cx="2427374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8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2018 International Summer Program @ Tsinghua</a:t>
            </a:r>
            <a:br>
              <a:rPr lang="en-US" sz="2000" dirty="0"/>
            </a:br>
            <a:r>
              <a:rPr lang="en-US" sz="2000" dirty="0"/>
              <a:t>Experience a publishing workflow using DevOps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1B973-6A92-2344-9BBC-80658F037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020" y="1553458"/>
            <a:ext cx="1964519" cy="276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431FF-1F1A-114D-A36B-CAB4280D70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162" y="1573792"/>
            <a:ext cx="3899936" cy="2748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1B8FA-4F47-AA49-9420-73B7BB6C8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80" y="1573792"/>
            <a:ext cx="2138560" cy="2769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A8316-BC0C-6D46-897A-9D25F14348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5207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164" y="2417735"/>
            <a:ext cx="3200380" cy="24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AI challenging the Status Quo?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INDUSTRIALIZED </a:t>
            </a:r>
            <a:r>
              <a:rPr lang="en" b="1" dirty="0"/>
              <a:t>Communication</a:t>
            </a:r>
            <a:r>
              <a:rPr lang="en" dirty="0"/>
              <a:t> and </a:t>
            </a:r>
            <a:r>
              <a:rPr lang="en" b="1" dirty="0"/>
              <a:t>Control</a:t>
            </a:r>
            <a:r>
              <a:rPr lang="en" dirty="0"/>
              <a:t> CHALLENGED THE BOUNDARY OF HUMAN COGNITIVE POWERS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Incoherent minds and body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overwhelmed by new knowledge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as the ticking clock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64011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dirty="0"/>
              <a:t> </a:t>
            </a:r>
            <a:r>
              <a:rPr lang="en-US" dirty="0"/>
              <a:t>determines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381965" y="1299050"/>
            <a:ext cx="4941241" cy="3239538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C23AE7F-5191-4049-B185-8CEDDD53F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27" y="1209251"/>
            <a:ext cx="22733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368116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Speed is the </a:t>
            </a:r>
            <a:r>
              <a:rPr lang="en-US" dirty="0">
                <a:solidFill>
                  <a:srgbClr val="FF0000"/>
                </a:solidFill>
              </a:rPr>
              <a:t>Dominant</a:t>
            </a:r>
            <a:r>
              <a:rPr lang="en-US" dirty="0"/>
              <a:t> factor in Decision Making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02F0F-CE1E-1F4F-B59F-35DB15056D0E}"/>
              </a:ext>
            </a:extLst>
          </p:cNvPr>
          <p:cNvSpPr txBox="1"/>
          <p:nvPr/>
        </p:nvSpPr>
        <p:spPr>
          <a:xfrm>
            <a:off x="764375" y="1556087"/>
            <a:ext cx="7615249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3200" dirty="0"/>
              <a:t>A NEW </a:t>
            </a:r>
            <a:r>
              <a:rPr lang="en-US" sz="3200" dirty="0">
                <a:solidFill>
                  <a:srgbClr val="FF0000"/>
                </a:solidFill>
              </a:rPr>
              <a:t>Cognitive Foundation </a:t>
            </a:r>
            <a:r>
              <a:rPr lang="en-US" sz="3200" dirty="0"/>
              <a:t>is needed to enable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Sufficiently FAST </a:t>
            </a:r>
          </a:p>
          <a:p>
            <a:pPr algn="ctr"/>
            <a:r>
              <a:rPr lang="en-US" sz="3200" dirty="0"/>
              <a:t>collective learning!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017C9-25B3-B24C-9E12-4F9228010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772" y="2083554"/>
            <a:ext cx="1633694" cy="257175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8150E2-40F7-824D-A9E4-FA80B148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4" y="1983784"/>
            <a:ext cx="2349477" cy="285168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50493593-9661-CE42-A044-AC37F3487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321" y="3617224"/>
            <a:ext cx="3595606" cy="1038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0953-60C2-C841-A70E-9A4A411ED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944C98D-DC61-3544-816E-D6AD510BB3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99" y="2776369"/>
            <a:ext cx="2417325" cy="16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232347"/>
            <a:ext cx="8520600" cy="7853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4" y="1574335"/>
            <a:ext cx="4774850" cy="3284165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308" y="1173345"/>
            <a:ext cx="3012932" cy="301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73" y="2385632"/>
            <a:ext cx="1331015" cy="744971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455" y="2122820"/>
            <a:ext cx="4055452" cy="257175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711" y="1173345"/>
            <a:ext cx="3100289" cy="1966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5515762" y="4704611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(deploy)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01941813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731519" y="233559"/>
            <a:ext cx="7680960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uses Time-</a:t>
            </a:r>
            <a:r>
              <a:rPr lang="en-US" dirty="0" err="1">
                <a:solidFill>
                  <a:srgbClr val="FF0000"/>
                </a:solidFill>
              </a:rPr>
              <a:t>stsamp</a:t>
            </a:r>
            <a:r>
              <a:rPr lang="en-US" dirty="0">
                <a:solidFill>
                  <a:srgbClr val="FF0000"/>
                </a:solidFill>
              </a:rPr>
              <a:t> to create Trust-worthy Data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984" y="1179760"/>
            <a:ext cx="6332031" cy="363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2651760" y="4818083"/>
            <a:ext cx="42495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www.investopedia.com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/terms/b/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blockchain.asp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lang="en" smtClean="0"/>
              <a:pPr/>
              <a:t>44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89024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728209"/>
              </p:ext>
            </p:extLst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653702"/>
              </p:ext>
            </p:extLst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98261"/>
              </p:ext>
            </p:extLst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303750"/>
              </p:ext>
            </p:extLst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1672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04" y="1444626"/>
            <a:ext cx="5650992" cy="317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2375886" y="4790651"/>
            <a:ext cx="439222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ISDA: International Swaps and Derivatives Association 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" y="966121"/>
            <a:ext cx="2582256" cy="3824531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3135" y="0"/>
            <a:ext cx="18040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14" y="966121"/>
            <a:ext cx="3037771" cy="382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239864" y="133110"/>
            <a:ext cx="5939285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2400" dirty="0"/>
              <a:t>Legal Algorithms</a:t>
            </a:r>
            <a:r>
              <a:rPr lang="en-US" sz="2400" dirty="0"/>
              <a:t> in Pentland’s new book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a New Economy is coming …</a:t>
            </a:r>
            <a:endParaRPr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822DA0-94CD-C240-A784-732D0985087B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99" y="1080309"/>
            <a:ext cx="1224230" cy="9390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776325" y="2150061"/>
            <a:ext cx="2752928" cy="178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5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522614" y="2153413"/>
            <a:ext cx="2905169" cy="2082171"/>
            <a:chOff x="2674000" y="3011471"/>
            <a:chExt cx="2752928" cy="3104541"/>
          </a:xfrm>
          <a:solidFill>
            <a:schemeClr val="bg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Library of 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2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729" y="4489901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38" y="4460124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041" y="4466928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348350" y="1919060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2902889">
            <a:off x="3485796" y="3233567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 rot="10800000">
            <a:off x="4452127" y="3573764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8076787">
            <a:off x="5585402" y="3183759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70B7FD84-5A0B-5C4D-95E2-1C0B7CC400B2}"/>
              </a:ext>
            </a:extLst>
          </p:cNvPr>
          <p:cNvSpPr/>
          <p:nvPr/>
        </p:nvSpPr>
        <p:spPr>
          <a:xfrm>
            <a:off x="6347460" y="1080309"/>
            <a:ext cx="1242753" cy="8387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7912"/>
              <a:gd name="adj6" fmla="val -13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Decision for Data Asset Transaction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AED1FD24-C516-D84A-9431-568A53C9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3" y="261007"/>
            <a:ext cx="8520600" cy="572700"/>
          </a:xfrm>
        </p:spPr>
        <p:txBody>
          <a:bodyPr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A Proposed “AI” Orchestration Architecture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53D88-D284-E04C-BBDF-947A5B062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61" y="340711"/>
            <a:ext cx="3474982" cy="3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would your gain by taking this Course?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9859C-7DCE-C14F-A54A-5EBC90E69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0454" y="330003"/>
            <a:ext cx="6363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60130" y="4800404"/>
            <a:ext cx="48387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had been following this course…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Elevate Students’ Knowledge Orchestration Strategies up to the level of </a:t>
            </a:r>
            <a:r>
              <a:rPr lang="en-US" dirty="0">
                <a:solidFill>
                  <a:srgbClr val="FF0000"/>
                </a:solidFill>
              </a:rPr>
              <a:t>necessity</a:t>
            </a:r>
            <a:r>
              <a:rPr lang="en-US" dirty="0"/>
              <a:t> presented by contemporary industrial complex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	</a:t>
            </a:r>
            <a:r>
              <a:rPr lang="en" dirty="0"/>
              <a:t>A foundational learning strategy that will continue to work as technologies progresses and complexity/entropy increases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the essence of data management under a dynamic context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how namespace management strategies and tools can be used to manage any projects (version control)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570F3-3699-EC44-A978-68FB3786B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814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49400" y="84960"/>
            <a:ext cx="4045200" cy="573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8190" y="718909"/>
            <a:ext cx="8278310" cy="4271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dirty="0"/>
              <a:t>Artificial Intelligence (AI) is shaping a foundation of collective consciousness</a:t>
            </a:r>
            <a:endParaRPr sz="1600" dirty="0"/>
          </a:p>
          <a:p>
            <a:pPr lvl="1" indent="-342900">
              <a:buSzPts val="1800"/>
              <a:buChar char="●"/>
            </a:pPr>
            <a:r>
              <a:rPr lang="en" sz="1200" dirty="0"/>
              <a:t>Unified AI(both </a:t>
            </a:r>
            <a:r>
              <a:rPr lang="en" sz="1200" b="1" dirty="0"/>
              <a:t>A</a:t>
            </a:r>
            <a:r>
              <a:rPr lang="en" sz="1200" dirty="0"/>
              <a:t>rtificial </a:t>
            </a:r>
            <a:r>
              <a:rPr lang="en" sz="1200" b="1" dirty="0"/>
              <a:t>I</a:t>
            </a:r>
            <a:r>
              <a:rPr lang="en" sz="1200" dirty="0"/>
              <a:t>ntelligence and </a:t>
            </a:r>
            <a:r>
              <a:rPr lang="en" sz="1200" b="1" dirty="0"/>
              <a:t>A</a:t>
            </a:r>
            <a:r>
              <a:rPr lang="en" sz="1200" dirty="0"/>
              <a:t>bstract </a:t>
            </a:r>
            <a:r>
              <a:rPr lang="en" sz="1200" b="1" dirty="0"/>
              <a:t>I</a:t>
            </a:r>
            <a:r>
              <a:rPr lang="en" sz="1200" dirty="0"/>
              <a:t>nterpretation may treat all data types and algorithms as Lattice/</a:t>
            </a:r>
            <a:r>
              <a:rPr lang="en" sz="1200" dirty="0" err="1"/>
              <a:t>Posets</a:t>
            </a:r>
            <a:r>
              <a:rPr lang="en" sz="1200" dirty="0"/>
              <a:t>) prescribed a “universal” workflow to </a:t>
            </a:r>
            <a:r>
              <a:rPr lang="en" sz="1200" b="1" i="1" dirty="0"/>
              <a:t>computationally manipulate and verify</a:t>
            </a:r>
            <a:r>
              <a:rPr lang="en" sz="1200" dirty="0"/>
              <a:t> abstract specifications</a:t>
            </a:r>
          </a:p>
          <a:p>
            <a:pPr lvl="2" indent="-342900">
              <a:buSzPts val="1800"/>
              <a:buChar char="●"/>
            </a:pPr>
            <a:r>
              <a:rPr lang="en" sz="1200" dirty="0"/>
              <a:t>Improved method to generate Abstract Specification accelerates concrete implementations</a:t>
            </a:r>
          </a:p>
          <a:p>
            <a:pPr lvl="1" indent="-342900">
              <a:buSzPts val="1800"/>
              <a:buChar char="●"/>
            </a:pPr>
            <a:r>
              <a:rPr lang="en" sz="1200" dirty="0"/>
              <a:t>Communication and Control increased the </a:t>
            </a:r>
            <a:r>
              <a:rPr lang="en" sz="1200" b="1" i="1" dirty="0"/>
              <a:t>density</a:t>
            </a:r>
            <a:r>
              <a:rPr lang="en" sz="1200" dirty="0"/>
              <a:t> and </a:t>
            </a:r>
            <a:r>
              <a:rPr lang="en" sz="1200" b="1" i="1" dirty="0"/>
              <a:t>accuracy</a:t>
            </a:r>
            <a:r>
              <a:rPr lang="en" sz="1200" dirty="0"/>
              <a:t> of governance</a:t>
            </a:r>
          </a:p>
          <a:p>
            <a:pPr lvl="2" indent="-342900">
              <a:buSzPts val="1800"/>
              <a:buChar char="●"/>
            </a:pPr>
            <a:r>
              <a:rPr lang="en" sz="1200" dirty="0"/>
              <a:t>Pearl’s Intervention and Counter-Factual made </a:t>
            </a:r>
            <a:r>
              <a:rPr lang="en" sz="1200" b="1" i="1" dirty="0"/>
              <a:t>intent</a:t>
            </a:r>
            <a:r>
              <a:rPr lang="en" sz="1200" dirty="0"/>
              <a:t> and </a:t>
            </a:r>
            <a:r>
              <a:rPr lang="en" sz="1200" b="1" i="1" dirty="0"/>
              <a:t>alternatives</a:t>
            </a:r>
            <a:r>
              <a:rPr lang="en" sz="1200" dirty="0"/>
              <a:t> representable</a:t>
            </a:r>
          </a:p>
          <a:p>
            <a:pPr lvl="2" indent="-342900">
              <a:buSzPts val="1800"/>
              <a:buChar char="●"/>
            </a:pPr>
            <a:r>
              <a:rPr lang="en" sz="1200" dirty="0"/>
              <a:t>Cybernetics can be considered as an organizing principle for </a:t>
            </a:r>
            <a:r>
              <a:rPr lang="en" sz="1200" b="1" i="1" dirty="0"/>
              <a:t>intent</a:t>
            </a:r>
            <a:r>
              <a:rPr lang="en" sz="1200" dirty="0"/>
              <a:t> and </a:t>
            </a:r>
            <a:r>
              <a:rPr lang="en" sz="1200" b="1" i="1" dirty="0"/>
              <a:t>alternatives</a:t>
            </a:r>
          </a:p>
          <a:p>
            <a:pPr lvl="1" indent="-342900">
              <a:buSzPts val="1800"/>
              <a:buChar char="●"/>
            </a:pPr>
            <a:r>
              <a:rPr lang="en" sz="1200" dirty="0"/>
              <a:t>Globally time-stamped data is becoming a generic medium for Trust-worthiness verification</a:t>
            </a:r>
          </a:p>
          <a:p>
            <a:pPr lvl="2" indent="-342900">
              <a:buSzPts val="1800"/>
              <a:buChar char="●"/>
            </a:pPr>
            <a:r>
              <a:rPr lang="en" sz="1200" dirty="0"/>
              <a:t>Time-stamped Data provides a </a:t>
            </a:r>
            <a:r>
              <a:rPr lang="en" sz="1200" b="1" i="1" dirty="0"/>
              <a:t>Naming Convention</a:t>
            </a:r>
            <a:r>
              <a:rPr lang="en" sz="1200" dirty="0"/>
              <a:t> to transform all Data Types into Lattice/Partially Ordered Set as a kind of Trust worthy and Universal Data Asset</a:t>
            </a:r>
          </a:p>
          <a:p>
            <a:pPr lvl="2" indent="-342900">
              <a:buSzPts val="1800"/>
              <a:buChar char="●"/>
            </a:pPr>
            <a:r>
              <a:rPr lang="en" sz="1200" dirty="0"/>
              <a:t>Trust-worthy Data and Universally Applicable AI creates new societal orders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3139440" y="1463983"/>
            <a:ext cx="2827020" cy="2841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3657600" y="2006620"/>
            <a:ext cx="1790700" cy="1755063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/>
          <p:cNvSpPr txBox="1"/>
          <p:nvPr/>
        </p:nvSpPr>
        <p:spPr>
          <a:xfrm>
            <a:off x="1772904" y="161825"/>
            <a:ext cx="559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Allegory of the Master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94420" y="4789928"/>
            <a:ext cx="44958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6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308045" y="1134004"/>
            <a:ext cx="2471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The Allegory of a Smart City</a:t>
            </a:r>
            <a:r>
              <a:rPr lang="zh-CN" altLang="en-US" dirty="0"/>
              <a:t> </a:t>
            </a:r>
            <a:r>
              <a:rPr lang="en-US" altLang="zh-CN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689894" y="946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TW" dirty="0"/>
              <a:t>寓言</a:t>
            </a:r>
            <a:r>
              <a:rPr lang="zh-CN" altLang="en-US" dirty="0"/>
              <a:t>）</a:t>
            </a:r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08044" y="2059697"/>
            <a:ext cx="2471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4018244" y="2355777"/>
            <a:ext cx="1066800" cy="104876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4376501" y="2706231"/>
            <a:ext cx="350287" cy="368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4333475" y="2757052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500" dirty="0"/>
              <a:t>Master </a:t>
            </a:r>
          </a:p>
          <a:p>
            <a:pPr algn="ctr"/>
            <a:r>
              <a:rPr lang="en-TW" sz="500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6596785" y="2006620"/>
            <a:ext cx="2471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Concerns: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Scalability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	Correctness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2767" y="200578"/>
            <a:ext cx="449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Leaders of the Five Tribes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88933" y="4800404"/>
            <a:ext cx="26289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74" y="3765850"/>
            <a:ext cx="648457" cy="1001414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044" y="1501140"/>
            <a:ext cx="856488" cy="10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178" y="3830564"/>
            <a:ext cx="648457" cy="100692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110" y="3779940"/>
            <a:ext cx="759500" cy="931104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460" y="972173"/>
            <a:ext cx="403660" cy="528967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498" y="1457795"/>
            <a:ext cx="846435" cy="959872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06" y="3830563"/>
            <a:ext cx="759749" cy="100692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716" y="1509339"/>
            <a:ext cx="60891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02" y="960552"/>
            <a:ext cx="379084" cy="540588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22" y="1304760"/>
            <a:ext cx="1330128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mage source: 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wikipedia</a:t>
            </a:r>
            <a:endParaRPr kumimoji="0" lang="en-TW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Stating objectives in scope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Use imperative sentence to express intent. Be active!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Draw on forces that are present in the context, align your argument with contextualized information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Preparing a proposition that has concrete and verifiable outcomes</a:t>
            </a:r>
          </a:p>
          <a:p>
            <a:pPr lvl="2" indent="-342900">
              <a:buSzPts val="1800"/>
              <a:buChar char="●"/>
            </a:pPr>
            <a:r>
              <a:rPr lang="en-US" dirty="0"/>
              <a:t>F</a:t>
            </a:r>
            <a:r>
              <a:rPr lang="en" dirty="0"/>
              <a:t>or example: Colonizing human in space…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12523" y="4306672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sources: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4EBD4-DD2F-8A44-AED4-F5044D7A7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1825610"/>
            <a:ext cx="2127340" cy="159772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DBDCE9A7-53E7-7C45-AEAC-CDA76D914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63" y="2283067"/>
            <a:ext cx="2455636" cy="1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94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5154</TotalTime>
  <Words>2033</Words>
  <Application>Microsoft Macintosh PowerPoint</Application>
  <PresentationFormat>On-screen Show (16:9)</PresentationFormat>
  <Paragraphs>400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72" baseType="lpstr">
      <vt:lpstr>Bank Gothic Medium</vt:lpstr>
      <vt:lpstr>等线</vt:lpstr>
      <vt:lpstr>Exo 2</vt:lpstr>
      <vt:lpstr>Hei</vt:lpstr>
      <vt:lpstr>LiHei Pro</vt:lpstr>
      <vt:lpstr>Roboto Condensed Light</vt:lpstr>
      <vt:lpstr>华文细黑</vt:lpstr>
      <vt:lpstr>STXingkai</vt:lpstr>
      <vt:lpstr>Arial</vt:lpstr>
      <vt:lpstr>Avenir Next Condensed Ultra Lig</vt:lpstr>
      <vt:lpstr>Calibri</vt:lpstr>
      <vt:lpstr>Calibri Light</vt:lpstr>
      <vt:lpstr>Century Gothic</vt:lpstr>
      <vt:lpstr>Comic Sans MS</vt:lpstr>
      <vt:lpstr>Helvetica</vt:lpstr>
      <vt:lpstr>Rockwell</vt:lpstr>
      <vt:lpstr>Times New Roman</vt:lpstr>
      <vt:lpstr>Wingdings</vt:lpstr>
      <vt:lpstr>Simple Light</vt:lpstr>
      <vt:lpstr>Office Theme</vt:lpstr>
      <vt:lpstr>Tech Newsletter by Slidesgo</vt:lpstr>
      <vt:lpstr> 超越学科界限的认知基础 Transdisciplinary Cognitive Foundation  Week 10  Artificial Intelligence and its Social Impacts</vt:lpstr>
      <vt:lpstr>Context</vt:lpstr>
      <vt:lpstr>Spacetime Representations for a Collective Conscious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</vt:lpstr>
      <vt:lpstr>PowerPoint Presentation</vt:lpstr>
      <vt:lpstr>Success Criteria</vt:lpstr>
      <vt:lpstr>Soundness</vt:lpstr>
      <vt:lpstr>PowerPoint Presentation</vt:lpstr>
      <vt:lpstr>Output</vt:lpstr>
      <vt:lpstr>Computing Architectures associated with Tools</vt:lpstr>
      <vt:lpstr>Organized Activities</vt:lpstr>
      <vt:lpstr>How to Reason about Namespace Rigorously?</vt:lpstr>
      <vt:lpstr>A linguistic approach to  unify the cognizance across scales</vt:lpstr>
      <vt:lpstr>A Cognitive Learning Program that utilizes Contemporary Tools</vt:lpstr>
      <vt:lpstr>On Being Truly Educated</vt:lpstr>
      <vt:lpstr>Language choices influence your Cognitive Foundation</vt:lpstr>
      <vt:lpstr>Reserved Names and Constants in Sciences</vt:lpstr>
      <vt:lpstr>Knowledge Representation in Topology (the trick of converting a problem to a simple domain and back)</vt:lpstr>
      <vt:lpstr>Homeomorphisms as a way to establish Equivalence</vt:lpstr>
      <vt:lpstr>Computationally-Enhanced  Cognitive Foundation  Transcending the Boundaries of  Human, Machines, and Knowledge Disciplines</vt:lpstr>
      <vt:lpstr>QFT: The Most Successful Theory So Far</vt:lpstr>
      <vt:lpstr>A Series on Renormalization Theory</vt:lpstr>
      <vt:lpstr>The foundation of math as programming languages</vt:lpstr>
      <vt:lpstr>First and Second Order Cybernetics</vt:lpstr>
      <vt:lpstr>Intervention and Counterfactual are Higher-order Functions</vt:lpstr>
      <vt:lpstr>The expressive power of Names (labels)</vt:lpstr>
      <vt:lpstr>Input</vt:lpstr>
      <vt:lpstr>PowerPoint Presentation</vt:lpstr>
      <vt:lpstr>Inputs for Collective Cognizance</vt:lpstr>
      <vt:lpstr>Introduce Balanced Strategy Map (BSM) by Kristy Wong A new kind of Logic Model &amp; a variant of OKRs (Spring 2020)</vt:lpstr>
      <vt:lpstr>2018 International Summer Program @ Tsinghua Experience a publishing workflow using DevOps</vt:lpstr>
      <vt:lpstr>Why is AI challenging the Status Quo?</vt:lpstr>
      <vt:lpstr>Kuhn Cycle: as the ticking clock</vt:lpstr>
      <vt:lpstr>Societal Clockspeed determines how People Think</vt:lpstr>
      <vt:lpstr>Speed is the Dominant factor in Decision Making</vt:lpstr>
      <vt:lpstr>The World has changed … Ways to conduct business have changed … </vt:lpstr>
      <vt:lpstr>Three Scales of Time</vt:lpstr>
      <vt:lpstr>Time Stamped Data  Preserve Event Ordering Information</vt:lpstr>
      <vt:lpstr>Blockchain, Distributed Ledger Technologies:  uses Time-stsamp to create Trust-worthy Data</vt:lpstr>
      <vt:lpstr>A Model of Collective Cognitive Processes </vt:lpstr>
      <vt:lpstr>Smart Contract with Observable Historical Data</vt:lpstr>
      <vt:lpstr>Legal Algorithms in Pentland’s new book  a New Economy is coming …</vt:lpstr>
      <vt:lpstr>A Proposed “AI” Orchestration Architecture</vt:lpstr>
      <vt:lpstr>What would your gain by taking this Course?</vt:lpstr>
      <vt:lpstr>If you had been following this course…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740</cp:revision>
  <dcterms:modified xsi:type="dcterms:W3CDTF">2020-11-17T03:18:38Z</dcterms:modified>
</cp:coreProperties>
</file>